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ebas Neue" charset="1" panose="00000500000000000000"/>
      <p:regular r:id="rId18"/>
    </p:embeddedFont>
    <p:embeddedFont>
      <p:font typeface="Cy Grotesk Key Semi-Bold" charset="1" panose="00000700000000000000"/>
      <p:regular r:id="rId19"/>
    </p:embeddedFont>
    <p:embeddedFont>
      <p:font typeface="Poppins Bold" charset="1" panose="000008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19.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sp>
        <p:nvSpPr>
          <p:cNvPr name="Freeform 2" id="2"/>
          <p:cNvSpPr/>
          <p:nvPr/>
        </p:nvSpPr>
        <p:spPr>
          <a:xfrm flipH="false" flipV="false" rot="-3096755">
            <a:off x="9054348" y="1459716"/>
            <a:ext cx="1797576" cy="2207733"/>
          </a:xfrm>
          <a:custGeom>
            <a:avLst/>
            <a:gdLst/>
            <a:ahLst/>
            <a:cxnLst/>
            <a:rect r="r" b="b" t="t" l="l"/>
            <a:pathLst>
              <a:path h="2207733" w="1797576">
                <a:moveTo>
                  <a:pt x="0" y="0"/>
                </a:moveTo>
                <a:lnTo>
                  <a:pt x="1797576" y="0"/>
                </a:lnTo>
                <a:lnTo>
                  <a:pt x="1797576" y="2207733"/>
                </a:lnTo>
                <a:lnTo>
                  <a:pt x="0" y="2207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1449" y="2068788"/>
            <a:ext cx="6463447" cy="3521921"/>
            <a:chOff x="0" y="0"/>
            <a:chExt cx="2865049" cy="1561160"/>
          </a:xfrm>
        </p:grpSpPr>
        <p:sp>
          <p:nvSpPr>
            <p:cNvPr name="Freeform 4" id="4"/>
            <p:cNvSpPr/>
            <p:nvPr/>
          </p:nvSpPr>
          <p:spPr>
            <a:xfrm flipH="false" flipV="false" rot="0">
              <a:off x="0" y="0"/>
              <a:ext cx="2865049" cy="1561160"/>
            </a:xfrm>
            <a:custGeom>
              <a:avLst/>
              <a:gdLst/>
              <a:ahLst/>
              <a:cxnLst/>
              <a:rect r="r" b="b" t="t" l="l"/>
              <a:pathLst>
                <a:path h="1561160" w="2865049">
                  <a:moveTo>
                    <a:pt x="28747" y="0"/>
                  </a:moveTo>
                  <a:lnTo>
                    <a:pt x="2836302" y="0"/>
                  </a:lnTo>
                  <a:cubicBezTo>
                    <a:pt x="2843926" y="0"/>
                    <a:pt x="2851238" y="3029"/>
                    <a:pt x="2856630" y="8420"/>
                  </a:cubicBezTo>
                  <a:cubicBezTo>
                    <a:pt x="2862021" y="13811"/>
                    <a:pt x="2865049" y="21123"/>
                    <a:pt x="2865049" y="28747"/>
                  </a:cubicBezTo>
                  <a:lnTo>
                    <a:pt x="2865049" y="1532413"/>
                  </a:lnTo>
                  <a:cubicBezTo>
                    <a:pt x="2865049" y="1540037"/>
                    <a:pt x="2862021" y="1547349"/>
                    <a:pt x="2856630" y="1552740"/>
                  </a:cubicBezTo>
                  <a:cubicBezTo>
                    <a:pt x="2851238" y="1558132"/>
                    <a:pt x="2843926" y="1561160"/>
                    <a:pt x="2836302" y="1561160"/>
                  </a:cubicBezTo>
                  <a:lnTo>
                    <a:pt x="28747" y="1561160"/>
                  </a:lnTo>
                  <a:cubicBezTo>
                    <a:pt x="21123" y="1561160"/>
                    <a:pt x="13811" y="1558132"/>
                    <a:pt x="8420" y="1552740"/>
                  </a:cubicBezTo>
                  <a:cubicBezTo>
                    <a:pt x="3029" y="1547349"/>
                    <a:pt x="0" y="1540037"/>
                    <a:pt x="0" y="1532413"/>
                  </a:cubicBezTo>
                  <a:lnTo>
                    <a:pt x="0" y="28747"/>
                  </a:lnTo>
                  <a:cubicBezTo>
                    <a:pt x="0" y="21123"/>
                    <a:pt x="3029" y="13811"/>
                    <a:pt x="8420" y="8420"/>
                  </a:cubicBezTo>
                  <a:cubicBezTo>
                    <a:pt x="13811" y="3029"/>
                    <a:pt x="21123" y="0"/>
                    <a:pt x="28747" y="0"/>
                  </a:cubicBezTo>
                  <a:close/>
                </a:path>
              </a:pathLst>
            </a:custGeom>
            <a:solidFill>
              <a:srgbClr val="FDFDFD"/>
            </a:solidFill>
            <a:ln w="28575" cap="rnd">
              <a:solidFill>
                <a:srgbClr val="000000"/>
              </a:solidFill>
              <a:prstDash val="solid"/>
              <a:round/>
            </a:ln>
          </p:spPr>
        </p:sp>
        <p:sp>
          <p:nvSpPr>
            <p:cNvPr name="TextBox 5" id="5"/>
            <p:cNvSpPr txBox="true"/>
            <p:nvPr/>
          </p:nvSpPr>
          <p:spPr>
            <a:xfrm>
              <a:off x="0" y="-47625"/>
              <a:ext cx="2865049" cy="1608785"/>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10771449" y="909914"/>
            <a:ext cx="6463447" cy="1392266"/>
          </a:xfrm>
          <a:custGeom>
            <a:avLst/>
            <a:gdLst/>
            <a:ahLst/>
            <a:cxnLst/>
            <a:rect r="r" b="b" t="t" l="l"/>
            <a:pathLst>
              <a:path h="1392266" w="6463447">
                <a:moveTo>
                  <a:pt x="0" y="0"/>
                </a:moveTo>
                <a:lnTo>
                  <a:pt x="6463447" y="0"/>
                </a:lnTo>
                <a:lnTo>
                  <a:pt x="6463447" y="1392266"/>
                </a:lnTo>
                <a:lnTo>
                  <a:pt x="0" y="1392266"/>
                </a:lnTo>
                <a:lnTo>
                  <a:pt x="0" y="0"/>
                </a:lnTo>
                <a:close/>
              </a:path>
            </a:pathLst>
          </a:custGeom>
          <a:blipFill>
            <a:blip r:embed="rId4">
              <a:extLst>
                <a:ext uri="{96DAC541-7B7A-43D3-8B79-37D633B846F1}">
                  <asvg:svgBlip xmlns:asvg="http://schemas.microsoft.com/office/drawing/2016/SVG/main" r:embed="rId5"/>
                </a:ext>
              </a:extLst>
            </a:blip>
            <a:stretch>
              <a:fillRect l="0" t="0" r="0" b="-271391"/>
            </a:stretch>
          </a:blipFill>
        </p:spPr>
      </p:sp>
      <p:grpSp>
        <p:nvGrpSpPr>
          <p:cNvPr name="Group 7" id="7"/>
          <p:cNvGrpSpPr/>
          <p:nvPr/>
        </p:nvGrpSpPr>
        <p:grpSpPr>
          <a:xfrm rot="0">
            <a:off x="9641339" y="5845576"/>
            <a:ext cx="6463447" cy="3554840"/>
            <a:chOff x="0" y="0"/>
            <a:chExt cx="2865049" cy="1575752"/>
          </a:xfrm>
        </p:grpSpPr>
        <p:sp>
          <p:nvSpPr>
            <p:cNvPr name="Freeform 8" id="8"/>
            <p:cNvSpPr/>
            <p:nvPr/>
          </p:nvSpPr>
          <p:spPr>
            <a:xfrm flipH="false" flipV="false" rot="0">
              <a:off x="0" y="0"/>
              <a:ext cx="2865049" cy="1575752"/>
            </a:xfrm>
            <a:custGeom>
              <a:avLst/>
              <a:gdLst/>
              <a:ahLst/>
              <a:cxnLst/>
              <a:rect r="r" b="b" t="t" l="l"/>
              <a:pathLst>
                <a:path h="1575752" w="2865049">
                  <a:moveTo>
                    <a:pt x="28747" y="0"/>
                  </a:moveTo>
                  <a:lnTo>
                    <a:pt x="2836302" y="0"/>
                  </a:lnTo>
                  <a:cubicBezTo>
                    <a:pt x="2843926" y="0"/>
                    <a:pt x="2851238" y="3029"/>
                    <a:pt x="2856630" y="8420"/>
                  </a:cubicBezTo>
                  <a:cubicBezTo>
                    <a:pt x="2862021" y="13811"/>
                    <a:pt x="2865049" y="21123"/>
                    <a:pt x="2865049" y="28747"/>
                  </a:cubicBezTo>
                  <a:lnTo>
                    <a:pt x="2865049" y="1547005"/>
                  </a:lnTo>
                  <a:cubicBezTo>
                    <a:pt x="2865049" y="1554629"/>
                    <a:pt x="2862021" y="1561941"/>
                    <a:pt x="2856630" y="1567333"/>
                  </a:cubicBezTo>
                  <a:cubicBezTo>
                    <a:pt x="2851238" y="1572724"/>
                    <a:pt x="2843926" y="1575752"/>
                    <a:pt x="2836302" y="1575752"/>
                  </a:cubicBezTo>
                  <a:lnTo>
                    <a:pt x="28747" y="1575752"/>
                  </a:lnTo>
                  <a:cubicBezTo>
                    <a:pt x="21123" y="1575752"/>
                    <a:pt x="13811" y="1572724"/>
                    <a:pt x="8420" y="1567333"/>
                  </a:cubicBezTo>
                  <a:cubicBezTo>
                    <a:pt x="3029" y="1561941"/>
                    <a:pt x="0" y="1554629"/>
                    <a:pt x="0" y="1547005"/>
                  </a:cubicBezTo>
                  <a:lnTo>
                    <a:pt x="0" y="28747"/>
                  </a:lnTo>
                  <a:cubicBezTo>
                    <a:pt x="0" y="21123"/>
                    <a:pt x="3029" y="13811"/>
                    <a:pt x="8420" y="8420"/>
                  </a:cubicBezTo>
                  <a:cubicBezTo>
                    <a:pt x="13811" y="3029"/>
                    <a:pt x="21123" y="0"/>
                    <a:pt x="28747" y="0"/>
                  </a:cubicBezTo>
                  <a:close/>
                </a:path>
              </a:pathLst>
            </a:custGeom>
            <a:solidFill>
              <a:srgbClr val="FDFDFD"/>
            </a:solidFill>
            <a:ln w="28575" cap="rnd">
              <a:solidFill>
                <a:srgbClr val="000000"/>
              </a:solidFill>
              <a:prstDash val="solid"/>
              <a:round/>
            </a:ln>
          </p:spPr>
        </p:sp>
        <p:sp>
          <p:nvSpPr>
            <p:cNvPr name="TextBox 9" id="9"/>
            <p:cNvSpPr txBox="true"/>
            <p:nvPr/>
          </p:nvSpPr>
          <p:spPr>
            <a:xfrm>
              <a:off x="0" y="-47625"/>
              <a:ext cx="2865049" cy="1623377"/>
            </a:xfrm>
            <a:prstGeom prst="rect">
              <a:avLst/>
            </a:prstGeom>
          </p:spPr>
          <p:txBody>
            <a:bodyPr anchor="ctr" rtlCol="false" tIns="50800" lIns="50800" bIns="50800" rIns="50800"/>
            <a:lstStyle/>
            <a:p>
              <a:pPr algn="ctr">
                <a:lnSpc>
                  <a:spcPts val="1960"/>
                </a:lnSpc>
              </a:pPr>
            </a:p>
          </p:txBody>
        </p:sp>
      </p:grpSp>
      <p:sp>
        <p:nvSpPr>
          <p:cNvPr name="Freeform 10" id="10"/>
          <p:cNvSpPr/>
          <p:nvPr/>
        </p:nvSpPr>
        <p:spPr>
          <a:xfrm flipH="false" flipV="false" rot="0">
            <a:off x="9641339" y="4686701"/>
            <a:ext cx="6463447" cy="1392266"/>
          </a:xfrm>
          <a:custGeom>
            <a:avLst/>
            <a:gdLst/>
            <a:ahLst/>
            <a:cxnLst/>
            <a:rect r="r" b="b" t="t" l="l"/>
            <a:pathLst>
              <a:path h="1392266" w="6463447">
                <a:moveTo>
                  <a:pt x="0" y="0"/>
                </a:moveTo>
                <a:lnTo>
                  <a:pt x="6463447" y="0"/>
                </a:lnTo>
                <a:lnTo>
                  <a:pt x="6463447" y="1392266"/>
                </a:lnTo>
                <a:lnTo>
                  <a:pt x="0" y="1392266"/>
                </a:lnTo>
                <a:lnTo>
                  <a:pt x="0" y="0"/>
                </a:lnTo>
                <a:close/>
              </a:path>
            </a:pathLst>
          </a:custGeom>
          <a:blipFill>
            <a:blip r:embed="rId6">
              <a:extLst>
                <a:ext uri="{96DAC541-7B7A-43D3-8B79-37D633B846F1}">
                  <asvg:svgBlip xmlns:asvg="http://schemas.microsoft.com/office/drawing/2016/SVG/main" r:embed="rId7"/>
                </a:ext>
              </a:extLst>
            </a:blip>
            <a:stretch>
              <a:fillRect l="0" t="0" r="0" b="-271391"/>
            </a:stretch>
          </a:blipFill>
        </p:spPr>
      </p:sp>
      <p:sp>
        <p:nvSpPr>
          <p:cNvPr name="Freeform 11" id="11"/>
          <p:cNvSpPr/>
          <p:nvPr/>
        </p:nvSpPr>
        <p:spPr>
          <a:xfrm flipH="true" flipV="false" rot="0">
            <a:off x="15735615" y="6488542"/>
            <a:ext cx="1923808" cy="1804881"/>
          </a:xfrm>
          <a:custGeom>
            <a:avLst/>
            <a:gdLst/>
            <a:ahLst/>
            <a:cxnLst/>
            <a:rect r="r" b="b" t="t" l="l"/>
            <a:pathLst>
              <a:path h="1804881" w="1923808">
                <a:moveTo>
                  <a:pt x="1923808" y="0"/>
                </a:moveTo>
                <a:lnTo>
                  <a:pt x="0" y="0"/>
                </a:lnTo>
                <a:lnTo>
                  <a:pt x="0" y="1804882"/>
                </a:lnTo>
                <a:lnTo>
                  <a:pt x="1923808" y="1804882"/>
                </a:lnTo>
                <a:lnTo>
                  <a:pt x="1923808"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1123950" y="7694395"/>
            <a:ext cx="982381" cy="935275"/>
            <a:chOff x="0" y="0"/>
            <a:chExt cx="401911" cy="382639"/>
          </a:xfrm>
        </p:grpSpPr>
        <p:sp>
          <p:nvSpPr>
            <p:cNvPr name="Freeform 13" id="13"/>
            <p:cNvSpPr/>
            <p:nvPr/>
          </p:nvSpPr>
          <p:spPr>
            <a:xfrm flipH="false" flipV="false" rot="0">
              <a:off x="0" y="0"/>
              <a:ext cx="401911" cy="382639"/>
            </a:xfrm>
            <a:custGeom>
              <a:avLst/>
              <a:gdLst/>
              <a:ahLst/>
              <a:cxnLst/>
              <a:rect r="r" b="b" t="t" l="l"/>
              <a:pathLst>
                <a:path h="382639" w="401911">
                  <a:moveTo>
                    <a:pt x="189139" y="0"/>
                  </a:moveTo>
                  <a:lnTo>
                    <a:pt x="212772" y="0"/>
                  </a:lnTo>
                  <a:cubicBezTo>
                    <a:pt x="317231" y="0"/>
                    <a:pt x="401911" y="84680"/>
                    <a:pt x="401911" y="189139"/>
                  </a:cubicBezTo>
                  <a:lnTo>
                    <a:pt x="401911" y="193500"/>
                  </a:lnTo>
                  <a:cubicBezTo>
                    <a:pt x="401911" y="297959"/>
                    <a:pt x="317231" y="382639"/>
                    <a:pt x="212772" y="382639"/>
                  </a:cubicBezTo>
                  <a:lnTo>
                    <a:pt x="189139" y="382639"/>
                  </a:lnTo>
                  <a:cubicBezTo>
                    <a:pt x="138976" y="382639"/>
                    <a:pt x="90868" y="362712"/>
                    <a:pt x="55397" y="327242"/>
                  </a:cubicBezTo>
                  <a:cubicBezTo>
                    <a:pt x="19927" y="291771"/>
                    <a:pt x="0" y="243663"/>
                    <a:pt x="0" y="193500"/>
                  </a:cubicBezTo>
                  <a:lnTo>
                    <a:pt x="0" y="189139"/>
                  </a:lnTo>
                  <a:cubicBezTo>
                    <a:pt x="0" y="138976"/>
                    <a:pt x="19927" y="90868"/>
                    <a:pt x="55397" y="55397"/>
                  </a:cubicBezTo>
                  <a:cubicBezTo>
                    <a:pt x="90868" y="19927"/>
                    <a:pt x="138976" y="0"/>
                    <a:pt x="189139" y="0"/>
                  </a:cubicBezTo>
                  <a:close/>
                </a:path>
              </a:pathLst>
            </a:custGeom>
            <a:solidFill>
              <a:srgbClr val="F6F3EC"/>
            </a:solidFill>
            <a:ln w="28575" cap="rnd">
              <a:solidFill>
                <a:srgbClr val="000000"/>
              </a:solidFill>
              <a:prstDash val="solid"/>
              <a:round/>
            </a:ln>
          </p:spPr>
        </p:sp>
        <p:sp>
          <p:nvSpPr>
            <p:cNvPr name="TextBox 14" id="14"/>
            <p:cNvSpPr txBox="true"/>
            <p:nvPr/>
          </p:nvSpPr>
          <p:spPr>
            <a:xfrm>
              <a:off x="0" y="-38100"/>
              <a:ext cx="401911" cy="420739"/>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Freeform 15" id="15"/>
          <p:cNvSpPr/>
          <p:nvPr/>
        </p:nvSpPr>
        <p:spPr>
          <a:xfrm flipH="false" flipV="false" rot="-5400000">
            <a:off x="1337022" y="7879067"/>
            <a:ext cx="556237" cy="535515"/>
          </a:xfrm>
          <a:custGeom>
            <a:avLst/>
            <a:gdLst/>
            <a:ahLst/>
            <a:cxnLst/>
            <a:rect r="r" b="b" t="t" l="l"/>
            <a:pathLst>
              <a:path h="535515" w="556237">
                <a:moveTo>
                  <a:pt x="0" y="0"/>
                </a:moveTo>
                <a:lnTo>
                  <a:pt x="556237" y="0"/>
                </a:lnTo>
                <a:lnTo>
                  <a:pt x="556237" y="535515"/>
                </a:lnTo>
                <a:lnTo>
                  <a:pt x="0" y="535515"/>
                </a:lnTo>
                <a:lnTo>
                  <a:pt x="0" y="0"/>
                </a:lnTo>
                <a:close/>
              </a:path>
            </a:pathLst>
          </a:custGeom>
          <a:blipFill>
            <a:blip r:embed="rId10">
              <a:extLst>
                <a:ext uri="{96DAC541-7B7A-43D3-8B79-37D633B846F1}">
                  <asvg:svgBlip xmlns:asvg="http://schemas.microsoft.com/office/drawing/2016/SVG/main" r:embed="rId11"/>
                </a:ext>
              </a:extLst>
            </a:blip>
            <a:stretch>
              <a:fillRect l="0" t="0" r="-20892" b="0"/>
            </a:stretch>
          </a:blipFill>
        </p:spPr>
      </p:sp>
      <p:sp>
        <p:nvSpPr>
          <p:cNvPr name="Freeform 16" id="16"/>
          <p:cNvSpPr/>
          <p:nvPr/>
        </p:nvSpPr>
        <p:spPr>
          <a:xfrm flipH="false" flipV="false" rot="0">
            <a:off x="3490580" y="3953553"/>
            <a:ext cx="6150759" cy="6396790"/>
          </a:xfrm>
          <a:custGeom>
            <a:avLst/>
            <a:gdLst/>
            <a:ahLst/>
            <a:cxnLst/>
            <a:rect r="r" b="b" t="t" l="l"/>
            <a:pathLst>
              <a:path h="6396790" w="6150759">
                <a:moveTo>
                  <a:pt x="0" y="0"/>
                </a:moveTo>
                <a:lnTo>
                  <a:pt x="6150759" y="0"/>
                </a:lnTo>
                <a:lnTo>
                  <a:pt x="6150759" y="6396790"/>
                </a:lnTo>
                <a:lnTo>
                  <a:pt x="0" y="6396790"/>
                </a:lnTo>
                <a:lnTo>
                  <a:pt x="0" y="0"/>
                </a:lnTo>
                <a:close/>
              </a:path>
            </a:pathLst>
          </a:custGeom>
          <a:blipFill>
            <a:blip r:embed="rId12"/>
            <a:stretch>
              <a:fillRect l="0" t="0" r="0" b="0"/>
            </a:stretch>
          </a:blipFill>
        </p:spPr>
      </p:sp>
      <p:sp>
        <p:nvSpPr>
          <p:cNvPr name="TextBox 17" id="17"/>
          <p:cNvSpPr txBox="true"/>
          <p:nvPr/>
        </p:nvSpPr>
        <p:spPr>
          <a:xfrm rot="0">
            <a:off x="10306918" y="5128397"/>
            <a:ext cx="1257345" cy="712470"/>
          </a:xfrm>
          <a:prstGeom prst="rect">
            <a:avLst/>
          </a:prstGeom>
        </p:spPr>
        <p:txBody>
          <a:bodyPr anchor="t" rtlCol="false" tIns="0" lIns="0" bIns="0" rIns="0">
            <a:spAutoFit/>
          </a:bodyPr>
          <a:lstStyle/>
          <a:p>
            <a:pPr algn="l">
              <a:lnSpc>
                <a:spcPts val="5130"/>
              </a:lnSpc>
            </a:pPr>
            <a:r>
              <a:rPr lang="en-US" sz="5700">
                <a:solidFill>
                  <a:srgbClr val="FDFDFD"/>
                </a:solidFill>
                <a:latin typeface="Bebas Neue"/>
                <a:ea typeface="Bebas Neue"/>
                <a:cs typeface="Bebas Neue"/>
                <a:sym typeface="Bebas Neue"/>
              </a:rPr>
              <a:t>02.</a:t>
            </a:r>
          </a:p>
        </p:txBody>
      </p:sp>
      <p:sp>
        <p:nvSpPr>
          <p:cNvPr name="TextBox 18" id="18"/>
          <p:cNvSpPr txBox="true"/>
          <p:nvPr/>
        </p:nvSpPr>
        <p:spPr>
          <a:xfrm rot="0">
            <a:off x="11376505" y="1326012"/>
            <a:ext cx="1257345" cy="712470"/>
          </a:xfrm>
          <a:prstGeom prst="rect">
            <a:avLst/>
          </a:prstGeom>
        </p:spPr>
        <p:txBody>
          <a:bodyPr anchor="t" rtlCol="false" tIns="0" lIns="0" bIns="0" rIns="0">
            <a:spAutoFit/>
          </a:bodyPr>
          <a:lstStyle/>
          <a:p>
            <a:pPr algn="l">
              <a:lnSpc>
                <a:spcPts val="5130"/>
              </a:lnSpc>
            </a:pPr>
            <a:r>
              <a:rPr lang="en-US" sz="5700">
                <a:solidFill>
                  <a:srgbClr val="FDFDFD"/>
                </a:solidFill>
                <a:latin typeface="Bebas Neue"/>
                <a:ea typeface="Bebas Neue"/>
                <a:cs typeface="Bebas Neue"/>
                <a:sym typeface="Bebas Neue"/>
              </a:rPr>
              <a:t>01.</a:t>
            </a:r>
          </a:p>
        </p:txBody>
      </p:sp>
      <p:sp>
        <p:nvSpPr>
          <p:cNvPr name="TextBox 19" id="19"/>
          <p:cNvSpPr txBox="true"/>
          <p:nvPr/>
        </p:nvSpPr>
        <p:spPr>
          <a:xfrm rot="0">
            <a:off x="836132" y="762000"/>
            <a:ext cx="8115300" cy="4381500"/>
          </a:xfrm>
          <a:prstGeom prst="rect">
            <a:avLst/>
          </a:prstGeom>
        </p:spPr>
        <p:txBody>
          <a:bodyPr anchor="t" rtlCol="false" tIns="0" lIns="0" bIns="0" rIns="0">
            <a:spAutoFit/>
          </a:bodyPr>
          <a:lstStyle/>
          <a:p>
            <a:pPr algn="l">
              <a:lnSpc>
                <a:spcPts val="8640"/>
              </a:lnSpc>
            </a:pPr>
            <a:r>
              <a:rPr lang="en-US" sz="7200">
                <a:solidFill>
                  <a:srgbClr val="000000"/>
                </a:solidFill>
                <a:latin typeface="Cy Grotesk Key Semi-Bold"/>
                <a:ea typeface="Cy Grotesk Key Semi-Bold"/>
                <a:cs typeface="Cy Grotesk Key Semi-Bold"/>
                <a:sym typeface="Cy Grotesk Key Semi-Bold"/>
              </a:rPr>
              <a:t>2024 Google Workspace Hackathon Pitch Deck</a:t>
            </a:r>
          </a:p>
        </p:txBody>
      </p:sp>
      <p:sp>
        <p:nvSpPr>
          <p:cNvPr name="TextBox 20" id="20"/>
          <p:cNvSpPr txBox="true"/>
          <p:nvPr/>
        </p:nvSpPr>
        <p:spPr>
          <a:xfrm rot="0">
            <a:off x="11376505" y="2832497"/>
            <a:ext cx="5225764" cy="532092"/>
          </a:xfrm>
          <a:prstGeom prst="rect">
            <a:avLst/>
          </a:prstGeom>
        </p:spPr>
        <p:txBody>
          <a:bodyPr anchor="t" rtlCol="false" tIns="0" lIns="0" bIns="0" rIns="0">
            <a:spAutoFit/>
          </a:bodyPr>
          <a:lstStyle/>
          <a:p>
            <a:pPr algn="l" marL="0" indent="0" lvl="0">
              <a:lnSpc>
                <a:spcPts val="4029"/>
              </a:lnSpc>
            </a:pPr>
            <a:r>
              <a:rPr lang="en-US" sz="3099">
                <a:solidFill>
                  <a:srgbClr val="000000"/>
                </a:solidFill>
                <a:latin typeface="Poppins Bold"/>
                <a:ea typeface="Poppins Bold"/>
                <a:cs typeface="Poppins Bold"/>
                <a:sym typeface="Poppins Bold"/>
              </a:rPr>
              <a:t>Problem Statement</a:t>
            </a:r>
          </a:p>
        </p:txBody>
      </p:sp>
      <p:sp>
        <p:nvSpPr>
          <p:cNvPr name="TextBox 21" id="21"/>
          <p:cNvSpPr txBox="true"/>
          <p:nvPr/>
        </p:nvSpPr>
        <p:spPr>
          <a:xfrm rot="0">
            <a:off x="11376505" y="3732241"/>
            <a:ext cx="5439377" cy="862330"/>
          </a:xfrm>
          <a:prstGeom prst="rect">
            <a:avLst/>
          </a:prstGeom>
        </p:spPr>
        <p:txBody>
          <a:bodyPr anchor="t" rtlCol="false" tIns="0" lIns="0" bIns="0" rIns="0">
            <a:spAutoFit/>
          </a:bodyPr>
          <a:lstStyle/>
          <a:p>
            <a:pPr algn="l" marL="0" indent="0" lvl="0">
              <a:lnSpc>
                <a:spcPts val="3380"/>
              </a:lnSpc>
            </a:pPr>
            <a:r>
              <a:rPr lang="en-US" sz="2600">
                <a:solidFill>
                  <a:srgbClr val="000000"/>
                </a:solidFill>
                <a:latin typeface="Poppins"/>
                <a:ea typeface="Poppins"/>
                <a:cs typeface="Poppins"/>
                <a:sym typeface="Poppins"/>
              </a:rPr>
              <a:t>Leveraging AI for personalized customer interaction</a:t>
            </a:r>
          </a:p>
        </p:txBody>
      </p:sp>
      <p:sp>
        <p:nvSpPr>
          <p:cNvPr name="TextBox 22" id="22"/>
          <p:cNvSpPr txBox="true"/>
          <p:nvPr/>
        </p:nvSpPr>
        <p:spPr>
          <a:xfrm rot="0">
            <a:off x="9953136" y="6421867"/>
            <a:ext cx="5103700" cy="532130"/>
          </a:xfrm>
          <a:prstGeom prst="rect">
            <a:avLst/>
          </a:prstGeom>
        </p:spPr>
        <p:txBody>
          <a:bodyPr anchor="t" rtlCol="false" tIns="0" lIns="0" bIns="0" rIns="0">
            <a:spAutoFit/>
          </a:bodyPr>
          <a:lstStyle/>
          <a:p>
            <a:pPr algn="l" marL="0" indent="0" lvl="0">
              <a:lnSpc>
                <a:spcPts val="4029"/>
              </a:lnSpc>
            </a:pPr>
            <a:r>
              <a:rPr lang="en-US" sz="3099">
                <a:solidFill>
                  <a:srgbClr val="000000"/>
                </a:solidFill>
                <a:latin typeface="Poppins Bold"/>
                <a:ea typeface="Poppins Bold"/>
                <a:cs typeface="Poppins Bold"/>
                <a:sym typeface="Poppins Bold"/>
              </a:rPr>
              <a:t>We Offer Solutions</a:t>
            </a:r>
          </a:p>
        </p:txBody>
      </p:sp>
      <p:sp>
        <p:nvSpPr>
          <p:cNvPr name="TextBox 23" id="23"/>
          <p:cNvSpPr txBox="true"/>
          <p:nvPr/>
        </p:nvSpPr>
        <p:spPr>
          <a:xfrm rot="0">
            <a:off x="9953136" y="7225239"/>
            <a:ext cx="5782479" cy="1719580"/>
          </a:xfrm>
          <a:prstGeom prst="rect">
            <a:avLst/>
          </a:prstGeom>
        </p:spPr>
        <p:txBody>
          <a:bodyPr anchor="t" rtlCol="false" tIns="0" lIns="0" bIns="0" rIns="0">
            <a:spAutoFit/>
          </a:bodyPr>
          <a:lstStyle/>
          <a:p>
            <a:pPr algn="l" marL="0" indent="0" lvl="0">
              <a:lnSpc>
                <a:spcPts val="3380"/>
              </a:lnSpc>
            </a:pPr>
            <a:r>
              <a:rPr lang="en-US" sz="2600">
                <a:solidFill>
                  <a:srgbClr val="000000"/>
                </a:solidFill>
                <a:latin typeface="Poppins"/>
                <a:ea typeface="Poppins"/>
                <a:cs typeface="Poppins"/>
                <a:sym typeface="Poppins"/>
              </a:rPr>
              <a:t>AI-driven customer feedback collection and analysis tool using Apps Script integrated with Google Forms, Google Sheets, and Gmail. </a:t>
            </a:r>
          </a:p>
        </p:txBody>
      </p:sp>
      <p:sp>
        <p:nvSpPr>
          <p:cNvPr name="TextBox 24" id="24"/>
          <p:cNvSpPr txBox="true"/>
          <p:nvPr/>
        </p:nvSpPr>
        <p:spPr>
          <a:xfrm rot="0">
            <a:off x="1028700" y="5729871"/>
            <a:ext cx="2790772" cy="1438218"/>
          </a:xfrm>
          <a:prstGeom prst="rect">
            <a:avLst/>
          </a:prstGeom>
        </p:spPr>
        <p:txBody>
          <a:bodyPr anchor="t" rtlCol="false" tIns="0" lIns="0" bIns="0" rIns="0">
            <a:spAutoFit/>
          </a:bodyPr>
          <a:lstStyle/>
          <a:p>
            <a:pPr algn="l">
              <a:lnSpc>
                <a:spcPts val="3720"/>
              </a:lnSpc>
            </a:pPr>
            <a:r>
              <a:rPr lang="en-US" sz="3100">
                <a:solidFill>
                  <a:srgbClr val="000000"/>
                </a:solidFill>
                <a:latin typeface="Poppins"/>
                <a:ea typeface="Poppins"/>
                <a:cs typeface="Poppins"/>
                <a:sym typeface="Poppins"/>
              </a:rPr>
              <a:t>Presented by : The Code Queens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7818309" y="3578159"/>
            <a:ext cx="9217577" cy="5680141"/>
            <a:chOff x="0" y="0"/>
            <a:chExt cx="3771086" cy="2323854"/>
          </a:xfrm>
        </p:grpSpPr>
        <p:sp>
          <p:nvSpPr>
            <p:cNvPr name="Freeform 3" id="3"/>
            <p:cNvSpPr/>
            <p:nvPr/>
          </p:nvSpPr>
          <p:spPr>
            <a:xfrm flipH="false" flipV="false" rot="0">
              <a:off x="0" y="0"/>
              <a:ext cx="3771086" cy="2323854"/>
            </a:xfrm>
            <a:custGeom>
              <a:avLst/>
              <a:gdLst/>
              <a:ahLst/>
              <a:cxnLst/>
              <a:rect r="r" b="b" t="t" l="l"/>
              <a:pathLst>
                <a:path h="2323854" w="3771086">
                  <a:moveTo>
                    <a:pt x="20158" y="0"/>
                  </a:moveTo>
                  <a:lnTo>
                    <a:pt x="3750929" y="0"/>
                  </a:lnTo>
                  <a:cubicBezTo>
                    <a:pt x="3756275" y="0"/>
                    <a:pt x="3761402" y="2124"/>
                    <a:pt x="3765183" y="5904"/>
                  </a:cubicBezTo>
                  <a:cubicBezTo>
                    <a:pt x="3768963" y="9684"/>
                    <a:pt x="3771086" y="14812"/>
                    <a:pt x="3771086" y="20158"/>
                  </a:cubicBezTo>
                  <a:lnTo>
                    <a:pt x="3771086" y="2303696"/>
                  </a:lnTo>
                  <a:cubicBezTo>
                    <a:pt x="3771086" y="2309042"/>
                    <a:pt x="3768963" y="2314170"/>
                    <a:pt x="3765183" y="2317950"/>
                  </a:cubicBezTo>
                  <a:cubicBezTo>
                    <a:pt x="3761402" y="2321730"/>
                    <a:pt x="3756275" y="2323854"/>
                    <a:pt x="3750929" y="2323854"/>
                  </a:cubicBezTo>
                  <a:lnTo>
                    <a:pt x="20158" y="2323854"/>
                  </a:lnTo>
                  <a:cubicBezTo>
                    <a:pt x="14812" y="2323854"/>
                    <a:pt x="9684" y="2321730"/>
                    <a:pt x="5904" y="2317950"/>
                  </a:cubicBezTo>
                  <a:cubicBezTo>
                    <a:pt x="2124" y="2314170"/>
                    <a:pt x="0" y="2309042"/>
                    <a:pt x="0" y="2303696"/>
                  </a:cubicBezTo>
                  <a:lnTo>
                    <a:pt x="0" y="20158"/>
                  </a:lnTo>
                  <a:cubicBezTo>
                    <a:pt x="0" y="14812"/>
                    <a:pt x="2124" y="9684"/>
                    <a:pt x="5904" y="5904"/>
                  </a:cubicBezTo>
                  <a:cubicBezTo>
                    <a:pt x="9684" y="2124"/>
                    <a:pt x="14812" y="0"/>
                    <a:pt x="20158" y="0"/>
                  </a:cubicBezTo>
                  <a:close/>
                </a:path>
              </a:pathLst>
            </a:custGeom>
            <a:solidFill>
              <a:srgbClr val="F6F3EC"/>
            </a:solidFill>
            <a:ln w="28575" cap="rnd">
              <a:solidFill>
                <a:srgbClr val="000000"/>
              </a:solidFill>
              <a:prstDash val="solid"/>
              <a:round/>
            </a:ln>
          </p:spPr>
        </p:sp>
        <p:sp>
          <p:nvSpPr>
            <p:cNvPr name="TextBox 4" id="4"/>
            <p:cNvSpPr txBox="true"/>
            <p:nvPr/>
          </p:nvSpPr>
          <p:spPr>
            <a:xfrm>
              <a:off x="0" y="-38100"/>
              <a:ext cx="3771086" cy="2361954"/>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Freeform 5" id="5"/>
          <p:cNvSpPr/>
          <p:nvPr/>
        </p:nvSpPr>
        <p:spPr>
          <a:xfrm flipH="false" flipV="false" rot="0">
            <a:off x="2372098" y="-643726"/>
            <a:ext cx="1923808" cy="1804881"/>
          </a:xfrm>
          <a:custGeom>
            <a:avLst/>
            <a:gdLst/>
            <a:ahLst/>
            <a:cxnLst/>
            <a:rect r="r" b="b" t="t" l="l"/>
            <a:pathLst>
              <a:path h="1804881" w="1923808">
                <a:moveTo>
                  <a:pt x="0" y="0"/>
                </a:moveTo>
                <a:lnTo>
                  <a:pt x="1923808" y="0"/>
                </a:lnTo>
                <a:lnTo>
                  <a:pt x="1923808" y="1804881"/>
                </a:lnTo>
                <a:lnTo>
                  <a:pt x="0" y="1804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92204" y="2693696"/>
            <a:ext cx="2049689" cy="2085860"/>
          </a:xfrm>
          <a:custGeom>
            <a:avLst/>
            <a:gdLst/>
            <a:ahLst/>
            <a:cxnLst/>
            <a:rect r="r" b="b" t="t" l="l"/>
            <a:pathLst>
              <a:path h="2085860" w="2049689">
                <a:moveTo>
                  <a:pt x="0" y="0"/>
                </a:moveTo>
                <a:lnTo>
                  <a:pt x="2049690" y="0"/>
                </a:lnTo>
                <a:lnTo>
                  <a:pt x="2049690" y="2085861"/>
                </a:lnTo>
                <a:lnTo>
                  <a:pt x="0" y="20858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393192" y="1284980"/>
            <a:ext cx="9501615" cy="923934"/>
          </a:xfrm>
          <a:prstGeom prst="rect">
            <a:avLst/>
          </a:prstGeom>
        </p:spPr>
        <p:txBody>
          <a:bodyPr anchor="t" rtlCol="false" tIns="0" lIns="0" bIns="0" rIns="0">
            <a:spAutoFit/>
          </a:bodyPr>
          <a:lstStyle/>
          <a:p>
            <a:pPr algn="ctr">
              <a:lnSpc>
                <a:spcPts val="6750"/>
              </a:lnSpc>
            </a:pPr>
            <a:r>
              <a:rPr lang="en-US" sz="7500">
                <a:solidFill>
                  <a:srgbClr val="000000"/>
                </a:solidFill>
                <a:latin typeface="Cy Grotesk Key Semi-Bold"/>
                <a:ea typeface="Cy Grotesk Key Semi-Bold"/>
                <a:cs typeface="Cy Grotesk Key Semi-Bold"/>
                <a:sym typeface="Cy Grotesk Key Semi-Bold"/>
              </a:rPr>
              <a:t>Target Market</a:t>
            </a:r>
          </a:p>
        </p:txBody>
      </p:sp>
      <p:sp>
        <p:nvSpPr>
          <p:cNvPr name="TextBox 8" id="8"/>
          <p:cNvSpPr txBox="true"/>
          <p:nvPr/>
        </p:nvSpPr>
        <p:spPr>
          <a:xfrm rot="0">
            <a:off x="1485648" y="6741789"/>
            <a:ext cx="5620516"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Serviceable Obtainable Market (SOM)</a:t>
            </a:r>
          </a:p>
        </p:txBody>
      </p:sp>
      <p:grpSp>
        <p:nvGrpSpPr>
          <p:cNvPr name="Group 9" id="9"/>
          <p:cNvGrpSpPr/>
          <p:nvPr/>
        </p:nvGrpSpPr>
        <p:grpSpPr>
          <a:xfrm rot="0">
            <a:off x="1485648" y="4779557"/>
            <a:ext cx="5620516" cy="1628043"/>
            <a:chOff x="0" y="0"/>
            <a:chExt cx="7494022" cy="2170725"/>
          </a:xfrm>
        </p:grpSpPr>
        <p:sp>
          <p:nvSpPr>
            <p:cNvPr name="TextBox 10" id="10"/>
            <p:cNvSpPr txBox="true"/>
            <p:nvPr/>
          </p:nvSpPr>
          <p:spPr>
            <a:xfrm rot="0">
              <a:off x="0" y="-38100"/>
              <a:ext cx="7494022" cy="1282650"/>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Serviceable Available Market (SAM)</a:t>
              </a:r>
            </a:p>
          </p:txBody>
        </p:sp>
        <p:sp>
          <p:nvSpPr>
            <p:cNvPr name="TextBox 11" id="11"/>
            <p:cNvSpPr txBox="true"/>
            <p:nvPr/>
          </p:nvSpPr>
          <p:spPr>
            <a:xfrm rot="0">
              <a:off x="0" y="1519503"/>
              <a:ext cx="7494022" cy="651222"/>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Small businesses in KL</a:t>
              </a:r>
            </a:p>
          </p:txBody>
        </p:sp>
      </p:grpSp>
      <p:sp>
        <p:nvSpPr>
          <p:cNvPr name="TextBox 12" id="12"/>
          <p:cNvSpPr txBox="true"/>
          <p:nvPr/>
        </p:nvSpPr>
        <p:spPr>
          <a:xfrm rot="0">
            <a:off x="1485648" y="7915233"/>
            <a:ext cx="5620516" cy="1005091"/>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Small businesses ready to adopt technology solutions.</a:t>
            </a:r>
          </a:p>
        </p:txBody>
      </p:sp>
      <p:pic>
        <p:nvPicPr>
          <p:cNvPr name="Picture 13" id="13"/>
          <p:cNvPicPr>
            <a:picLocks noChangeAspect="true"/>
          </p:cNvPicPr>
          <p:nvPr/>
        </p:nvPicPr>
        <p:blipFill>
          <a:blip r:embed="rId6"/>
          <a:stretch>
            <a:fillRect/>
          </a:stretch>
        </p:blipFill>
        <p:spPr>
          <a:xfrm rot="0">
            <a:off x="7498385" y="3424640"/>
            <a:ext cx="9871079" cy="5987178"/>
          </a:xfrm>
          <a:prstGeom prst="rect">
            <a:avLst/>
          </a:prstGeom>
        </p:spPr>
      </p:pic>
      <p:sp>
        <p:nvSpPr>
          <p:cNvPr name="Freeform 14" id="14"/>
          <p:cNvSpPr/>
          <p:nvPr/>
        </p:nvSpPr>
        <p:spPr>
          <a:xfrm flipH="false" flipV="false" rot="0">
            <a:off x="-1144808" y="8460698"/>
            <a:ext cx="2417085" cy="2451128"/>
          </a:xfrm>
          <a:custGeom>
            <a:avLst/>
            <a:gdLst/>
            <a:ahLst/>
            <a:cxnLst/>
            <a:rect r="r" b="b" t="t" l="l"/>
            <a:pathLst>
              <a:path h="2451128" w="2417085">
                <a:moveTo>
                  <a:pt x="0" y="0"/>
                </a:moveTo>
                <a:lnTo>
                  <a:pt x="2417084" y="0"/>
                </a:lnTo>
                <a:lnTo>
                  <a:pt x="2417084" y="2451128"/>
                </a:lnTo>
                <a:lnTo>
                  <a:pt x="0" y="24511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1485648" y="2865763"/>
            <a:ext cx="5620516" cy="1628043"/>
            <a:chOff x="0" y="0"/>
            <a:chExt cx="7494022" cy="2170725"/>
          </a:xfrm>
        </p:grpSpPr>
        <p:sp>
          <p:nvSpPr>
            <p:cNvPr name="TextBox 16" id="16"/>
            <p:cNvSpPr txBox="true"/>
            <p:nvPr/>
          </p:nvSpPr>
          <p:spPr>
            <a:xfrm rot="0">
              <a:off x="0" y="-38100"/>
              <a:ext cx="7494022" cy="1282650"/>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Total Addressable Market (TAM)</a:t>
              </a:r>
            </a:p>
          </p:txBody>
        </p:sp>
        <p:sp>
          <p:nvSpPr>
            <p:cNvPr name="TextBox 17" id="17"/>
            <p:cNvSpPr txBox="true"/>
            <p:nvPr/>
          </p:nvSpPr>
          <p:spPr>
            <a:xfrm rot="0">
              <a:off x="0" y="1519503"/>
              <a:ext cx="7494022" cy="651222"/>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All small businesses globally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1284030" y="2709070"/>
            <a:ext cx="6463447" cy="3554840"/>
            <a:chOff x="0" y="0"/>
            <a:chExt cx="2865049" cy="1575752"/>
          </a:xfrm>
        </p:grpSpPr>
        <p:sp>
          <p:nvSpPr>
            <p:cNvPr name="Freeform 3" id="3"/>
            <p:cNvSpPr/>
            <p:nvPr/>
          </p:nvSpPr>
          <p:spPr>
            <a:xfrm flipH="false" flipV="false" rot="0">
              <a:off x="0" y="0"/>
              <a:ext cx="2865049" cy="1575752"/>
            </a:xfrm>
            <a:custGeom>
              <a:avLst/>
              <a:gdLst/>
              <a:ahLst/>
              <a:cxnLst/>
              <a:rect r="r" b="b" t="t" l="l"/>
              <a:pathLst>
                <a:path h="1575752" w="2865049">
                  <a:moveTo>
                    <a:pt x="28747" y="0"/>
                  </a:moveTo>
                  <a:lnTo>
                    <a:pt x="2836302" y="0"/>
                  </a:lnTo>
                  <a:cubicBezTo>
                    <a:pt x="2843926" y="0"/>
                    <a:pt x="2851238" y="3029"/>
                    <a:pt x="2856630" y="8420"/>
                  </a:cubicBezTo>
                  <a:cubicBezTo>
                    <a:pt x="2862021" y="13811"/>
                    <a:pt x="2865049" y="21123"/>
                    <a:pt x="2865049" y="28747"/>
                  </a:cubicBezTo>
                  <a:lnTo>
                    <a:pt x="2865049" y="1547005"/>
                  </a:lnTo>
                  <a:cubicBezTo>
                    <a:pt x="2865049" y="1554629"/>
                    <a:pt x="2862021" y="1561941"/>
                    <a:pt x="2856630" y="1567333"/>
                  </a:cubicBezTo>
                  <a:cubicBezTo>
                    <a:pt x="2851238" y="1572724"/>
                    <a:pt x="2843926" y="1575752"/>
                    <a:pt x="2836302" y="1575752"/>
                  </a:cubicBezTo>
                  <a:lnTo>
                    <a:pt x="28747" y="1575752"/>
                  </a:lnTo>
                  <a:cubicBezTo>
                    <a:pt x="21123" y="1575752"/>
                    <a:pt x="13811" y="1572724"/>
                    <a:pt x="8420" y="1567333"/>
                  </a:cubicBezTo>
                  <a:cubicBezTo>
                    <a:pt x="3029" y="1561941"/>
                    <a:pt x="0" y="1554629"/>
                    <a:pt x="0" y="1547005"/>
                  </a:cubicBezTo>
                  <a:lnTo>
                    <a:pt x="0" y="28747"/>
                  </a:lnTo>
                  <a:cubicBezTo>
                    <a:pt x="0" y="21123"/>
                    <a:pt x="3029" y="13811"/>
                    <a:pt x="8420" y="8420"/>
                  </a:cubicBezTo>
                  <a:cubicBezTo>
                    <a:pt x="13811" y="3029"/>
                    <a:pt x="21123" y="0"/>
                    <a:pt x="28747"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2865049" cy="1623377"/>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284030" y="1550196"/>
            <a:ext cx="6463447" cy="1392266"/>
          </a:xfrm>
          <a:custGeom>
            <a:avLst/>
            <a:gdLst/>
            <a:ahLst/>
            <a:cxnLst/>
            <a:rect r="r" b="b" t="t" l="l"/>
            <a:pathLst>
              <a:path h="1392266" w="6463447">
                <a:moveTo>
                  <a:pt x="0" y="0"/>
                </a:moveTo>
                <a:lnTo>
                  <a:pt x="6463447" y="0"/>
                </a:lnTo>
                <a:lnTo>
                  <a:pt x="6463447" y="1392266"/>
                </a:lnTo>
                <a:lnTo>
                  <a:pt x="0" y="1392266"/>
                </a:lnTo>
                <a:lnTo>
                  <a:pt x="0" y="0"/>
                </a:lnTo>
                <a:close/>
              </a:path>
            </a:pathLst>
          </a:custGeom>
          <a:blipFill>
            <a:blip r:embed="rId2">
              <a:extLst>
                <a:ext uri="{96DAC541-7B7A-43D3-8B79-37D633B846F1}">
                  <asvg:svgBlip xmlns:asvg="http://schemas.microsoft.com/office/drawing/2016/SVG/main" r:embed="rId3"/>
                </a:ext>
              </a:extLst>
            </a:blip>
            <a:stretch>
              <a:fillRect l="0" t="0" r="0" b="-271391"/>
            </a:stretch>
          </a:blipFill>
        </p:spPr>
      </p:sp>
      <p:grpSp>
        <p:nvGrpSpPr>
          <p:cNvPr name="Group 6" id="6"/>
          <p:cNvGrpSpPr/>
          <p:nvPr/>
        </p:nvGrpSpPr>
        <p:grpSpPr>
          <a:xfrm rot="0">
            <a:off x="9417372" y="1028700"/>
            <a:ext cx="7589849" cy="8229600"/>
            <a:chOff x="0" y="0"/>
            <a:chExt cx="3105152" cy="3366886"/>
          </a:xfrm>
        </p:grpSpPr>
        <p:sp>
          <p:nvSpPr>
            <p:cNvPr name="Freeform 7" id="7"/>
            <p:cNvSpPr/>
            <p:nvPr/>
          </p:nvSpPr>
          <p:spPr>
            <a:xfrm flipH="false" flipV="false" rot="0">
              <a:off x="0" y="0"/>
              <a:ext cx="3105152" cy="3366886"/>
            </a:xfrm>
            <a:custGeom>
              <a:avLst/>
              <a:gdLst/>
              <a:ahLst/>
              <a:cxnLst/>
              <a:rect r="r" b="b" t="t" l="l"/>
              <a:pathLst>
                <a:path h="3366886" w="3105152">
                  <a:moveTo>
                    <a:pt x="24481" y="0"/>
                  </a:moveTo>
                  <a:lnTo>
                    <a:pt x="3080671" y="0"/>
                  </a:lnTo>
                  <a:cubicBezTo>
                    <a:pt x="3087164" y="0"/>
                    <a:pt x="3093391" y="2579"/>
                    <a:pt x="3097982" y="7170"/>
                  </a:cubicBezTo>
                  <a:cubicBezTo>
                    <a:pt x="3102573" y="11761"/>
                    <a:pt x="3105152" y="17988"/>
                    <a:pt x="3105152" y="24481"/>
                  </a:cubicBezTo>
                  <a:lnTo>
                    <a:pt x="3105152" y="3342405"/>
                  </a:lnTo>
                  <a:cubicBezTo>
                    <a:pt x="3105152" y="3355925"/>
                    <a:pt x="3094192" y="3366886"/>
                    <a:pt x="3080671" y="3366886"/>
                  </a:cubicBezTo>
                  <a:lnTo>
                    <a:pt x="24481" y="3366886"/>
                  </a:lnTo>
                  <a:cubicBezTo>
                    <a:pt x="10960" y="3366886"/>
                    <a:pt x="0" y="3355925"/>
                    <a:pt x="0" y="3342405"/>
                  </a:cubicBezTo>
                  <a:lnTo>
                    <a:pt x="0" y="24481"/>
                  </a:lnTo>
                  <a:cubicBezTo>
                    <a:pt x="0" y="10960"/>
                    <a:pt x="10960" y="0"/>
                    <a:pt x="24481" y="0"/>
                  </a:cubicBezTo>
                  <a:close/>
                </a:path>
              </a:pathLst>
            </a:custGeom>
            <a:solidFill>
              <a:srgbClr val="F6F3EC"/>
            </a:solidFill>
            <a:ln w="28575" cap="rnd">
              <a:solidFill>
                <a:srgbClr val="000000"/>
              </a:solidFill>
              <a:prstDash val="solid"/>
              <a:round/>
            </a:ln>
          </p:spPr>
        </p:sp>
        <p:sp>
          <p:nvSpPr>
            <p:cNvPr name="TextBox 8" id="8"/>
            <p:cNvSpPr txBox="true"/>
            <p:nvPr/>
          </p:nvSpPr>
          <p:spPr>
            <a:xfrm>
              <a:off x="0" y="-38100"/>
              <a:ext cx="3105152" cy="3404986"/>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TextBox 9" id="9"/>
          <p:cNvSpPr txBox="true"/>
          <p:nvPr/>
        </p:nvSpPr>
        <p:spPr>
          <a:xfrm rot="0">
            <a:off x="1864802" y="3505472"/>
            <a:ext cx="5665995" cy="1952511"/>
          </a:xfrm>
          <a:prstGeom prst="rect">
            <a:avLst/>
          </a:prstGeom>
        </p:spPr>
        <p:txBody>
          <a:bodyPr anchor="t" rtlCol="false" tIns="0" lIns="0" bIns="0" rIns="0">
            <a:spAutoFit/>
          </a:bodyPr>
          <a:lstStyle/>
          <a:p>
            <a:pPr algn="l">
              <a:lnSpc>
                <a:spcPts val="7679"/>
              </a:lnSpc>
            </a:pPr>
            <a:r>
              <a:rPr lang="en-US" sz="6399">
                <a:solidFill>
                  <a:srgbClr val="000000"/>
                </a:solidFill>
                <a:latin typeface="Cy Grotesk Key Semi-Bold"/>
                <a:ea typeface="Cy Grotesk Key Semi-Bold"/>
                <a:cs typeface="Cy Grotesk Key Semi-Bold"/>
                <a:sym typeface="Cy Grotesk Key Semi-Bold"/>
              </a:rPr>
              <a:t>Competitor Analysis</a:t>
            </a:r>
          </a:p>
        </p:txBody>
      </p:sp>
      <p:sp>
        <p:nvSpPr>
          <p:cNvPr name="TextBox 10" id="10"/>
          <p:cNvSpPr txBox="true"/>
          <p:nvPr/>
        </p:nvSpPr>
        <p:spPr>
          <a:xfrm rot="0">
            <a:off x="10259022" y="2873585"/>
            <a:ext cx="5906549" cy="5988061"/>
          </a:xfrm>
          <a:prstGeom prst="rect">
            <a:avLst/>
          </a:prstGeom>
        </p:spPr>
        <p:txBody>
          <a:bodyPr anchor="t" rtlCol="false" tIns="0" lIns="0" bIns="0" rIns="0">
            <a:spAutoFit/>
          </a:bodyPr>
          <a:lstStyle/>
          <a:p>
            <a:pPr algn="l" marL="0" indent="0" lvl="0">
              <a:lnSpc>
                <a:spcPts val="4340"/>
              </a:lnSpc>
            </a:pPr>
            <a:r>
              <a:rPr lang="en-US" sz="3100">
                <a:solidFill>
                  <a:srgbClr val="000000"/>
                </a:solidFill>
                <a:latin typeface="Poppins"/>
                <a:ea typeface="Poppins"/>
                <a:cs typeface="Poppins"/>
                <a:sym typeface="Poppins"/>
              </a:rPr>
              <a:t>Explain the marketing strategy that you propose to sell this product or service. Visualize the profile of your future customer and describe your strategy on how to reach them. This is an important step to convince the investors to trust your product proposal and invest in your company.</a:t>
            </a:r>
          </a:p>
        </p:txBody>
      </p:sp>
      <p:sp>
        <p:nvSpPr>
          <p:cNvPr name="TextBox 11" id="11"/>
          <p:cNvSpPr txBox="true"/>
          <p:nvPr/>
        </p:nvSpPr>
        <p:spPr>
          <a:xfrm rot="0">
            <a:off x="1864802" y="7799920"/>
            <a:ext cx="4631113"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a:ea typeface="Poppins"/>
                <a:cs typeface="Poppins"/>
                <a:sym typeface="Poppins"/>
              </a:rPr>
              <a:t>@reallygreatsite</a:t>
            </a:r>
          </a:p>
        </p:txBody>
      </p:sp>
      <p:sp>
        <p:nvSpPr>
          <p:cNvPr name="TextBox 12" id="12"/>
          <p:cNvSpPr txBox="true"/>
          <p:nvPr/>
        </p:nvSpPr>
        <p:spPr>
          <a:xfrm rot="0">
            <a:off x="14470751" y="1355741"/>
            <a:ext cx="1694820" cy="1266825"/>
          </a:xfrm>
          <a:prstGeom prst="rect">
            <a:avLst/>
          </a:prstGeom>
        </p:spPr>
        <p:txBody>
          <a:bodyPr anchor="t" rtlCol="false" tIns="0" lIns="0" bIns="0" rIns="0">
            <a:spAutoFit/>
          </a:bodyPr>
          <a:lstStyle/>
          <a:p>
            <a:pPr algn="r">
              <a:lnSpc>
                <a:spcPts val="4800"/>
              </a:lnSpc>
            </a:pPr>
            <a:r>
              <a:rPr lang="en-US" sz="4000">
                <a:solidFill>
                  <a:srgbClr val="2A5D71"/>
                </a:solidFill>
                <a:latin typeface="Poppins Bold"/>
                <a:ea typeface="Poppins Bold"/>
                <a:cs typeface="Poppins Bold"/>
                <a:sym typeface="Poppins Bold"/>
              </a:rPr>
              <a:t>20</a:t>
            </a:r>
          </a:p>
          <a:p>
            <a:pPr algn="r" marL="0" indent="0" lvl="0">
              <a:lnSpc>
                <a:spcPts val="4800"/>
              </a:lnSpc>
            </a:pPr>
            <a:r>
              <a:rPr lang="en-US" sz="4000">
                <a:solidFill>
                  <a:srgbClr val="2A5D71"/>
                </a:solidFill>
                <a:latin typeface="Poppins Bold"/>
                <a:ea typeface="Poppins Bold"/>
                <a:cs typeface="Poppins Bold"/>
                <a:sym typeface="Poppins Bold"/>
              </a:rPr>
              <a:t>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sp>
        <p:nvSpPr>
          <p:cNvPr name="Freeform 2" id="2"/>
          <p:cNvSpPr/>
          <p:nvPr/>
        </p:nvSpPr>
        <p:spPr>
          <a:xfrm flipH="true" flipV="false" rot="0">
            <a:off x="15525343" y="2624381"/>
            <a:ext cx="1923808" cy="1804881"/>
          </a:xfrm>
          <a:custGeom>
            <a:avLst/>
            <a:gdLst/>
            <a:ahLst/>
            <a:cxnLst/>
            <a:rect r="r" b="b" t="t" l="l"/>
            <a:pathLst>
              <a:path h="1804881" w="1923808">
                <a:moveTo>
                  <a:pt x="1923808" y="0"/>
                </a:moveTo>
                <a:lnTo>
                  <a:pt x="0" y="0"/>
                </a:lnTo>
                <a:lnTo>
                  <a:pt x="0" y="1804882"/>
                </a:lnTo>
                <a:lnTo>
                  <a:pt x="1923808" y="1804882"/>
                </a:lnTo>
                <a:lnTo>
                  <a:pt x="192380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91386" y="5683532"/>
            <a:ext cx="2287364" cy="2327730"/>
          </a:xfrm>
          <a:custGeom>
            <a:avLst/>
            <a:gdLst/>
            <a:ahLst/>
            <a:cxnLst/>
            <a:rect r="r" b="b" t="t" l="l"/>
            <a:pathLst>
              <a:path h="2327730" w="2287364">
                <a:moveTo>
                  <a:pt x="0" y="0"/>
                </a:moveTo>
                <a:lnTo>
                  <a:pt x="2287365" y="0"/>
                </a:lnTo>
                <a:lnTo>
                  <a:pt x="2287365" y="2327730"/>
                </a:lnTo>
                <a:lnTo>
                  <a:pt x="0" y="23277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216818" y="6975050"/>
            <a:ext cx="4270429" cy="1881923"/>
            <a:chOff x="0" y="0"/>
            <a:chExt cx="1747114" cy="769931"/>
          </a:xfrm>
        </p:grpSpPr>
        <p:sp>
          <p:nvSpPr>
            <p:cNvPr name="Freeform 5" id="5"/>
            <p:cNvSpPr/>
            <p:nvPr/>
          </p:nvSpPr>
          <p:spPr>
            <a:xfrm flipH="false" flipV="false" rot="0">
              <a:off x="0" y="0"/>
              <a:ext cx="1747114" cy="769931"/>
            </a:xfrm>
            <a:custGeom>
              <a:avLst/>
              <a:gdLst/>
              <a:ahLst/>
              <a:cxnLst/>
              <a:rect r="r" b="b" t="t" l="l"/>
              <a:pathLst>
                <a:path h="769931" w="1747114">
                  <a:moveTo>
                    <a:pt x="43510" y="0"/>
                  </a:moveTo>
                  <a:lnTo>
                    <a:pt x="1703604" y="0"/>
                  </a:lnTo>
                  <a:cubicBezTo>
                    <a:pt x="1727634" y="0"/>
                    <a:pt x="1747114" y="19480"/>
                    <a:pt x="1747114" y="43510"/>
                  </a:cubicBezTo>
                  <a:lnTo>
                    <a:pt x="1747114" y="726421"/>
                  </a:lnTo>
                  <a:cubicBezTo>
                    <a:pt x="1747114" y="737960"/>
                    <a:pt x="1742530" y="749027"/>
                    <a:pt x="1734370" y="757187"/>
                  </a:cubicBezTo>
                  <a:cubicBezTo>
                    <a:pt x="1726211" y="765347"/>
                    <a:pt x="1715144" y="769931"/>
                    <a:pt x="1703604" y="769931"/>
                  </a:cubicBezTo>
                  <a:lnTo>
                    <a:pt x="43510" y="769931"/>
                  </a:lnTo>
                  <a:cubicBezTo>
                    <a:pt x="19480" y="769931"/>
                    <a:pt x="0" y="750451"/>
                    <a:pt x="0" y="726421"/>
                  </a:cubicBezTo>
                  <a:lnTo>
                    <a:pt x="0" y="43510"/>
                  </a:lnTo>
                  <a:cubicBezTo>
                    <a:pt x="0" y="31970"/>
                    <a:pt x="4584" y="20903"/>
                    <a:pt x="12744" y="12744"/>
                  </a:cubicBezTo>
                  <a:cubicBezTo>
                    <a:pt x="20903" y="4584"/>
                    <a:pt x="31970" y="0"/>
                    <a:pt x="43510" y="0"/>
                  </a:cubicBezTo>
                  <a:close/>
                </a:path>
              </a:pathLst>
            </a:custGeom>
            <a:solidFill>
              <a:srgbClr val="FDFDFD"/>
            </a:solidFill>
            <a:ln w="28575" cap="rnd">
              <a:solidFill>
                <a:srgbClr val="000000"/>
              </a:solidFill>
              <a:prstDash val="solid"/>
              <a:round/>
            </a:ln>
          </p:spPr>
        </p:sp>
        <p:sp>
          <p:nvSpPr>
            <p:cNvPr name="TextBox 6" id="6"/>
            <p:cNvSpPr txBox="true"/>
            <p:nvPr/>
          </p:nvSpPr>
          <p:spPr>
            <a:xfrm>
              <a:off x="0" y="-38100"/>
              <a:ext cx="1747114" cy="808031"/>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7" id="7"/>
          <p:cNvGrpSpPr/>
          <p:nvPr/>
        </p:nvGrpSpPr>
        <p:grpSpPr>
          <a:xfrm rot="0">
            <a:off x="12216818" y="4202538"/>
            <a:ext cx="4270429" cy="1881923"/>
            <a:chOff x="0" y="0"/>
            <a:chExt cx="1747114" cy="769931"/>
          </a:xfrm>
        </p:grpSpPr>
        <p:sp>
          <p:nvSpPr>
            <p:cNvPr name="Freeform 8" id="8"/>
            <p:cNvSpPr/>
            <p:nvPr/>
          </p:nvSpPr>
          <p:spPr>
            <a:xfrm flipH="false" flipV="false" rot="0">
              <a:off x="0" y="0"/>
              <a:ext cx="1747114" cy="769931"/>
            </a:xfrm>
            <a:custGeom>
              <a:avLst/>
              <a:gdLst/>
              <a:ahLst/>
              <a:cxnLst/>
              <a:rect r="r" b="b" t="t" l="l"/>
              <a:pathLst>
                <a:path h="769931" w="1747114">
                  <a:moveTo>
                    <a:pt x="43510" y="0"/>
                  </a:moveTo>
                  <a:lnTo>
                    <a:pt x="1703604" y="0"/>
                  </a:lnTo>
                  <a:cubicBezTo>
                    <a:pt x="1727634" y="0"/>
                    <a:pt x="1747114" y="19480"/>
                    <a:pt x="1747114" y="43510"/>
                  </a:cubicBezTo>
                  <a:lnTo>
                    <a:pt x="1747114" y="726421"/>
                  </a:lnTo>
                  <a:cubicBezTo>
                    <a:pt x="1747114" y="737960"/>
                    <a:pt x="1742530" y="749027"/>
                    <a:pt x="1734370" y="757187"/>
                  </a:cubicBezTo>
                  <a:cubicBezTo>
                    <a:pt x="1726211" y="765347"/>
                    <a:pt x="1715144" y="769931"/>
                    <a:pt x="1703604" y="769931"/>
                  </a:cubicBezTo>
                  <a:lnTo>
                    <a:pt x="43510" y="769931"/>
                  </a:lnTo>
                  <a:cubicBezTo>
                    <a:pt x="19480" y="769931"/>
                    <a:pt x="0" y="750451"/>
                    <a:pt x="0" y="726421"/>
                  </a:cubicBezTo>
                  <a:lnTo>
                    <a:pt x="0" y="43510"/>
                  </a:lnTo>
                  <a:cubicBezTo>
                    <a:pt x="0" y="31970"/>
                    <a:pt x="4584" y="20903"/>
                    <a:pt x="12744" y="12744"/>
                  </a:cubicBezTo>
                  <a:cubicBezTo>
                    <a:pt x="20903" y="4584"/>
                    <a:pt x="31970" y="0"/>
                    <a:pt x="43510" y="0"/>
                  </a:cubicBezTo>
                  <a:close/>
                </a:path>
              </a:pathLst>
            </a:custGeom>
            <a:solidFill>
              <a:srgbClr val="FDFDFD"/>
            </a:solidFill>
            <a:ln w="28575" cap="rnd">
              <a:solidFill>
                <a:srgbClr val="000000"/>
              </a:solidFill>
              <a:prstDash val="solid"/>
              <a:round/>
            </a:ln>
          </p:spPr>
        </p:sp>
        <p:sp>
          <p:nvSpPr>
            <p:cNvPr name="TextBox 9" id="9"/>
            <p:cNvSpPr txBox="true"/>
            <p:nvPr/>
          </p:nvSpPr>
          <p:spPr>
            <a:xfrm>
              <a:off x="0" y="-38100"/>
              <a:ext cx="1747114" cy="808031"/>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10" id="10"/>
          <p:cNvGrpSpPr/>
          <p:nvPr/>
        </p:nvGrpSpPr>
        <p:grpSpPr>
          <a:xfrm rot="0">
            <a:off x="12216818" y="1425265"/>
            <a:ext cx="4270429" cy="1881923"/>
            <a:chOff x="0" y="0"/>
            <a:chExt cx="1747114" cy="769931"/>
          </a:xfrm>
        </p:grpSpPr>
        <p:sp>
          <p:nvSpPr>
            <p:cNvPr name="Freeform 11" id="11"/>
            <p:cNvSpPr/>
            <p:nvPr/>
          </p:nvSpPr>
          <p:spPr>
            <a:xfrm flipH="false" flipV="false" rot="0">
              <a:off x="0" y="0"/>
              <a:ext cx="1747114" cy="769931"/>
            </a:xfrm>
            <a:custGeom>
              <a:avLst/>
              <a:gdLst/>
              <a:ahLst/>
              <a:cxnLst/>
              <a:rect r="r" b="b" t="t" l="l"/>
              <a:pathLst>
                <a:path h="769931" w="1747114">
                  <a:moveTo>
                    <a:pt x="43510" y="0"/>
                  </a:moveTo>
                  <a:lnTo>
                    <a:pt x="1703604" y="0"/>
                  </a:lnTo>
                  <a:cubicBezTo>
                    <a:pt x="1727634" y="0"/>
                    <a:pt x="1747114" y="19480"/>
                    <a:pt x="1747114" y="43510"/>
                  </a:cubicBezTo>
                  <a:lnTo>
                    <a:pt x="1747114" y="726421"/>
                  </a:lnTo>
                  <a:cubicBezTo>
                    <a:pt x="1747114" y="737960"/>
                    <a:pt x="1742530" y="749027"/>
                    <a:pt x="1734370" y="757187"/>
                  </a:cubicBezTo>
                  <a:cubicBezTo>
                    <a:pt x="1726211" y="765347"/>
                    <a:pt x="1715144" y="769931"/>
                    <a:pt x="1703604" y="769931"/>
                  </a:cubicBezTo>
                  <a:lnTo>
                    <a:pt x="43510" y="769931"/>
                  </a:lnTo>
                  <a:cubicBezTo>
                    <a:pt x="19480" y="769931"/>
                    <a:pt x="0" y="750451"/>
                    <a:pt x="0" y="726421"/>
                  </a:cubicBezTo>
                  <a:lnTo>
                    <a:pt x="0" y="43510"/>
                  </a:lnTo>
                  <a:cubicBezTo>
                    <a:pt x="0" y="31970"/>
                    <a:pt x="4584" y="20903"/>
                    <a:pt x="12744" y="12744"/>
                  </a:cubicBezTo>
                  <a:cubicBezTo>
                    <a:pt x="20903" y="4584"/>
                    <a:pt x="31970" y="0"/>
                    <a:pt x="43510" y="0"/>
                  </a:cubicBezTo>
                  <a:close/>
                </a:path>
              </a:pathLst>
            </a:custGeom>
            <a:solidFill>
              <a:srgbClr val="FDFDFD"/>
            </a:solidFill>
            <a:ln w="28575" cap="rnd">
              <a:solidFill>
                <a:srgbClr val="000000"/>
              </a:solidFill>
              <a:prstDash val="solid"/>
              <a:round/>
            </a:ln>
          </p:spPr>
        </p:sp>
        <p:sp>
          <p:nvSpPr>
            <p:cNvPr name="TextBox 12" id="12"/>
            <p:cNvSpPr txBox="true"/>
            <p:nvPr/>
          </p:nvSpPr>
          <p:spPr>
            <a:xfrm>
              <a:off x="0" y="-38100"/>
              <a:ext cx="1747114" cy="808031"/>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AutoShape 13" id="13"/>
          <p:cNvSpPr/>
          <p:nvPr/>
        </p:nvSpPr>
        <p:spPr>
          <a:xfrm rot="5400000">
            <a:off x="10446121" y="4795114"/>
            <a:ext cx="5686449" cy="0"/>
          </a:xfrm>
          <a:prstGeom prst="line">
            <a:avLst/>
          </a:prstGeom>
          <a:ln cap="flat" w="28575">
            <a:solidFill>
              <a:srgbClr val="000000"/>
            </a:solidFill>
            <a:prstDash val="solid"/>
            <a:headEnd type="none" len="sm" w="sm"/>
            <a:tailEnd type="none" len="sm" w="sm"/>
          </a:ln>
        </p:spPr>
      </p:sp>
      <p:grpSp>
        <p:nvGrpSpPr>
          <p:cNvPr name="Group 14" id="14"/>
          <p:cNvGrpSpPr/>
          <p:nvPr/>
        </p:nvGrpSpPr>
        <p:grpSpPr>
          <a:xfrm rot="0">
            <a:off x="12824889" y="7173882"/>
            <a:ext cx="957487" cy="9574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17" id="17"/>
          <p:cNvGrpSpPr/>
          <p:nvPr/>
        </p:nvGrpSpPr>
        <p:grpSpPr>
          <a:xfrm rot="0">
            <a:off x="12824889" y="4401371"/>
            <a:ext cx="957487" cy="9574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0000"/>
              </a:solidFill>
              <a:prstDash val="solid"/>
              <a:miter/>
            </a:ln>
          </p:spPr>
        </p:sp>
        <p:sp>
          <p:nvSpPr>
            <p:cNvPr name="TextBox 19" id="19"/>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20" id="20"/>
          <p:cNvGrpSpPr/>
          <p:nvPr/>
        </p:nvGrpSpPr>
        <p:grpSpPr>
          <a:xfrm rot="0">
            <a:off x="12824889" y="1624097"/>
            <a:ext cx="957487" cy="9574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0000"/>
              </a:solidFill>
              <a:prstDash val="solid"/>
              <a:miter/>
            </a:ln>
          </p:spPr>
        </p:sp>
        <p:sp>
          <p:nvSpPr>
            <p:cNvPr name="TextBox 22" id="22"/>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sp>
        <p:nvSpPr>
          <p:cNvPr name="Freeform 23" id="23"/>
          <p:cNvSpPr/>
          <p:nvPr/>
        </p:nvSpPr>
        <p:spPr>
          <a:xfrm flipH="false" flipV="false" rot="0">
            <a:off x="13069485" y="7201499"/>
            <a:ext cx="815823" cy="628925"/>
          </a:xfrm>
          <a:custGeom>
            <a:avLst/>
            <a:gdLst/>
            <a:ahLst/>
            <a:cxnLst/>
            <a:rect r="r" b="b" t="t" l="l"/>
            <a:pathLst>
              <a:path h="628925" w="815823">
                <a:moveTo>
                  <a:pt x="0" y="0"/>
                </a:moveTo>
                <a:lnTo>
                  <a:pt x="815822" y="0"/>
                </a:lnTo>
                <a:lnTo>
                  <a:pt x="815822" y="628925"/>
                </a:lnTo>
                <a:lnTo>
                  <a:pt x="0" y="628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3069485" y="4428987"/>
            <a:ext cx="815823" cy="628925"/>
          </a:xfrm>
          <a:custGeom>
            <a:avLst/>
            <a:gdLst/>
            <a:ahLst/>
            <a:cxnLst/>
            <a:rect r="r" b="b" t="t" l="l"/>
            <a:pathLst>
              <a:path h="628925" w="815823">
                <a:moveTo>
                  <a:pt x="0" y="0"/>
                </a:moveTo>
                <a:lnTo>
                  <a:pt x="815822" y="0"/>
                </a:lnTo>
                <a:lnTo>
                  <a:pt x="815822" y="628926"/>
                </a:lnTo>
                <a:lnTo>
                  <a:pt x="0" y="6289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3069485" y="1651714"/>
            <a:ext cx="815823" cy="628925"/>
          </a:xfrm>
          <a:custGeom>
            <a:avLst/>
            <a:gdLst/>
            <a:ahLst/>
            <a:cxnLst/>
            <a:rect r="r" b="b" t="t" l="l"/>
            <a:pathLst>
              <a:path h="628925" w="815823">
                <a:moveTo>
                  <a:pt x="0" y="0"/>
                </a:moveTo>
                <a:lnTo>
                  <a:pt x="815822" y="0"/>
                </a:lnTo>
                <a:lnTo>
                  <a:pt x="815822" y="628925"/>
                </a:lnTo>
                <a:lnTo>
                  <a:pt x="0" y="628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1440169" y="1121823"/>
            <a:ext cx="8296138" cy="1952511"/>
          </a:xfrm>
          <a:prstGeom prst="rect">
            <a:avLst/>
          </a:prstGeom>
        </p:spPr>
        <p:txBody>
          <a:bodyPr anchor="t" rtlCol="false" tIns="0" lIns="0" bIns="0" rIns="0">
            <a:spAutoFit/>
          </a:bodyPr>
          <a:lstStyle/>
          <a:p>
            <a:pPr algn="just">
              <a:lnSpc>
                <a:spcPts val="7679"/>
              </a:lnSpc>
            </a:pPr>
            <a:r>
              <a:rPr lang="en-US" sz="6399">
                <a:solidFill>
                  <a:srgbClr val="000000"/>
                </a:solidFill>
                <a:latin typeface="Cy Grotesk Key Semi-Bold"/>
                <a:ea typeface="Cy Grotesk Key Semi-Bold"/>
                <a:cs typeface="Cy Grotesk Key Semi-Bold"/>
                <a:sym typeface="Cy Grotesk Key Semi-Bold"/>
              </a:rPr>
              <a:t>Future Enhancements</a:t>
            </a:r>
          </a:p>
        </p:txBody>
      </p:sp>
      <p:sp>
        <p:nvSpPr>
          <p:cNvPr name="TextBox 27" id="27"/>
          <p:cNvSpPr txBox="true"/>
          <p:nvPr/>
        </p:nvSpPr>
        <p:spPr>
          <a:xfrm rot="0">
            <a:off x="1068694" y="3431572"/>
            <a:ext cx="9155968" cy="5445192"/>
          </a:xfrm>
          <a:prstGeom prst="rect">
            <a:avLst/>
          </a:prstGeom>
        </p:spPr>
        <p:txBody>
          <a:bodyPr anchor="t" rtlCol="false" tIns="0" lIns="0" bIns="0" rIns="0">
            <a:spAutoFit/>
          </a:bodyPr>
          <a:lstStyle/>
          <a:p>
            <a:pPr algn="l" marL="669296" indent="-334648" lvl="1">
              <a:lnSpc>
                <a:spcPts val="4340"/>
              </a:lnSpc>
              <a:buFont typeface="Arial"/>
              <a:buChar char="•"/>
            </a:pPr>
            <a:r>
              <a:rPr lang="en-US" sz="3100">
                <a:solidFill>
                  <a:srgbClr val="000000"/>
                </a:solidFill>
                <a:latin typeface="Poppins"/>
                <a:ea typeface="Poppins"/>
                <a:cs typeface="Poppins"/>
                <a:sym typeface="Poppins"/>
              </a:rPr>
              <a:t>Integration with other Google Workspace tools (e.g., Google Slides for presentation reports).</a:t>
            </a:r>
          </a:p>
          <a:p>
            <a:pPr algn="l">
              <a:lnSpc>
                <a:spcPts val="4340"/>
              </a:lnSpc>
            </a:pPr>
          </a:p>
          <a:p>
            <a:pPr algn="l" marL="669296" indent="-334648" lvl="1">
              <a:lnSpc>
                <a:spcPts val="4340"/>
              </a:lnSpc>
              <a:buFont typeface="Arial"/>
              <a:buChar char="•"/>
            </a:pPr>
            <a:r>
              <a:rPr lang="en-US" sz="3100">
                <a:solidFill>
                  <a:srgbClr val="000000"/>
                </a:solidFill>
                <a:latin typeface="Poppins"/>
                <a:ea typeface="Poppins"/>
                <a:cs typeface="Poppins"/>
                <a:sym typeface="Poppins"/>
              </a:rPr>
              <a:t>Advanced AI models for more accurate sentiment analysis.</a:t>
            </a:r>
          </a:p>
          <a:p>
            <a:pPr algn="l">
              <a:lnSpc>
                <a:spcPts val="4340"/>
              </a:lnSpc>
            </a:pPr>
          </a:p>
          <a:p>
            <a:pPr algn="l" marL="669296" indent="-334648" lvl="1">
              <a:lnSpc>
                <a:spcPts val="4340"/>
              </a:lnSpc>
              <a:buFont typeface="Arial"/>
              <a:buChar char="•"/>
            </a:pPr>
            <a:r>
              <a:rPr lang="en-US" sz="3100">
                <a:solidFill>
                  <a:srgbClr val="000000"/>
                </a:solidFill>
                <a:latin typeface="Poppins"/>
                <a:ea typeface="Poppins"/>
                <a:cs typeface="Poppins"/>
                <a:sym typeface="Poppins"/>
              </a:rPr>
              <a:t>Customizable feedback forms and reports.</a:t>
            </a:r>
          </a:p>
          <a:p>
            <a:pPr algn="l">
              <a:lnSpc>
                <a:spcPts val="4340"/>
              </a:lnSpc>
            </a:pPr>
          </a:p>
          <a:p>
            <a:pPr algn="l" marL="669296" indent="-334648" lvl="1">
              <a:lnSpc>
                <a:spcPts val="4340"/>
              </a:lnSpc>
              <a:buFont typeface="Arial"/>
              <a:buChar char="•"/>
            </a:pPr>
            <a:r>
              <a:rPr lang="en-US" sz="3100">
                <a:solidFill>
                  <a:srgbClr val="000000"/>
                </a:solidFill>
                <a:latin typeface="Poppins"/>
                <a:ea typeface="Poppins"/>
                <a:cs typeface="Poppins"/>
                <a:sym typeface="Poppins"/>
              </a:rPr>
              <a:t>Multi-language support for global reach.</a:t>
            </a:r>
          </a:p>
        </p:txBody>
      </p:sp>
      <p:sp>
        <p:nvSpPr>
          <p:cNvPr name="TextBox 28" id="28"/>
          <p:cNvSpPr txBox="true"/>
          <p:nvPr/>
        </p:nvSpPr>
        <p:spPr>
          <a:xfrm rot="0">
            <a:off x="14352032" y="7325618"/>
            <a:ext cx="1854401" cy="504806"/>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Gmail</a:t>
            </a:r>
          </a:p>
        </p:txBody>
      </p:sp>
      <p:sp>
        <p:nvSpPr>
          <p:cNvPr name="TextBox 29" id="29"/>
          <p:cNvSpPr txBox="true"/>
          <p:nvPr/>
        </p:nvSpPr>
        <p:spPr>
          <a:xfrm rot="0">
            <a:off x="14352032" y="4553106"/>
            <a:ext cx="1854401" cy="504806"/>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Sheets</a:t>
            </a:r>
          </a:p>
        </p:txBody>
      </p:sp>
      <p:sp>
        <p:nvSpPr>
          <p:cNvPr name="TextBox 30" id="30"/>
          <p:cNvSpPr txBox="true"/>
          <p:nvPr/>
        </p:nvSpPr>
        <p:spPr>
          <a:xfrm rot="0">
            <a:off x="14352032" y="1775833"/>
            <a:ext cx="1854401" cy="504806"/>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Forms</a:t>
            </a:r>
          </a:p>
        </p:txBody>
      </p:sp>
      <p:sp>
        <p:nvSpPr>
          <p:cNvPr name="TextBox 31" id="31"/>
          <p:cNvSpPr txBox="true"/>
          <p:nvPr/>
        </p:nvSpPr>
        <p:spPr>
          <a:xfrm rot="0">
            <a:off x="14352032" y="7963637"/>
            <a:ext cx="1854401" cy="447656"/>
          </a:xfrm>
          <a:prstGeom prst="rect">
            <a:avLst/>
          </a:prstGeom>
        </p:spPr>
        <p:txBody>
          <a:bodyPr anchor="t" rtlCol="false" tIns="0" lIns="0" bIns="0" rIns="0">
            <a:spAutoFit/>
          </a:bodyPr>
          <a:lstStyle/>
          <a:p>
            <a:pPr algn="l" marL="0" indent="0" lvl="0">
              <a:lnSpc>
                <a:spcPts val="3360"/>
              </a:lnSpc>
            </a:pPr>
            <a:r>
              <a:rPr lang="en-US" sz="2800">
                <a:solidFill>
                  <a:srgbClr val="000000"/>
                </a:solidFill>
                <a:latin typeface="Poppins"/>
                <a:ea typeface="Poppins"/>
                <a:cs typeface="Poppins"/>
                <a:sym typeface="Poppins"/>
              </a:rPr>
              <a:t>Emails</a:t>
            </a:r>
          </a:p>
        </p:txBody>
      </p:sp>
      <p:sp>
        <p:nvSpPr>
          <p:cNvPr name="TextBox 32" id="32"/>
          <p:cNvSpPr txBox="true"/>
          <p:nvPr/>
        </p:nvSpPr>
        <p:spPr>
          <a:xfrm rot="0">
            <a:off x="14352032" y="5191125"/>
            <a:ext cx="1854401" cy="447656"/>
          </a:xfrm>
          <a:prstGeom prst="rect">
            <a:avLst/>
          </a:prstGeom>
        </p:spPr>
        <p:txBody>
          <a:bodyPr anchor="t" rtlCol="false" tIns="0" lIns="0" bIns="0" rIns="0">
            <a:spAutoFit/>
          </a:bodyPr>
          <a:lstStyle/>
          <a:p>
            <a:pPr algn="l" marL="0" indent="0" lvl="0">
              <a:lnSpc>
                <a:spcPts val="3360"/>
              </a:lnSpc>
            </a:pPr>
            <a:r>
              <a:rPr lang="en-US" sz="2800">
                <a:solidFill>
                  <a:srgbClr val="000000"/>
                </a:solidFill>
                <a:latin typeface="Poppins"/>
                <a:ea typeface="Poppins"/>
                <a:cs typeface="Poppins"/>
                <a:sym typeface="Poppins"/>
              </a:rPr>
              <a:t>Collection </a:t>
            </a:r>
          </a:p>
        </p:txBody>
      </p:sp>
      <p:sp>
        <p:nvSpPr>
          <p:cNvPr name="TextBox 33" id="33"/>
          <p:cNvSpPr txBox="true"/>
          <p:nvPr/>
        </p:nvSpPr>
        <p:spPr>
          <a:xfrm rot="0">
            <a:off x="14352032" y="2413852"/>
            <a:ext cx="1854401" cy="447656"/>
          </a:xfrm>
          <a:prstGeom prst="rect">
            <a:avLst/>
          </a:prstGeom>
        </p:spPr>
        <p:txBody>
          <a:bodyPr anchor="t" rtlCol="false" tIns="0" lIns="0" bIns="0" rIns="0">
            <a:spAutoFit/>
          </a:bodyPr>
          <a:lstStyle/>
          <a:p>
            <a:pPr algn="l" marL="0" indent="0" lvl="0">
              <a:lnSpc>
                <a:spcPts val="3360"/>
              </a:lnSpc>
            </a:pPr>
            <a:r>
              <a:rPr lang="en-US" sz="2800">
                <a:solidFill>
                  <a:srgbClr val="000000"/>
                </a:solidFill>
                <a:latin typeface="Poppins"/>
                <a:ea typeface="Poppins"/>
                <a:cs typeface="Poppins"/>
                <a:sym typeface="Poppins"/>
              </a:rPr>
              <a:t>Feedback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1580789" y="3886588"/>
            <a:ext cx="3076051" cy="307605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39"/>
            </a:solidFill>
            <a:ln w="28575" cap="sq">
              <a:solidFill>
                <a:srgbClr val="000000"/>
              </a:solidFill>
              <a:prstDash val="solid"/>
              <a:miter/>
            </a:ln>
          </p:spPr>
        </p:sp>
        <p:sp>
          <p:nvSpPr>
            <p:cNvPr name="TextBox 4" id="4"/>
            <p:cNvSpPr txBox="true"/>
            <p:nvPr/>
          </p:nvSpPr>
          <p:spPr>
            <a:xfrm>
              <a:off x="76200" y="38100"/>
              <a:ext cx="660400" cy="698500"/>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5" id="5"/>
          <p:cNvGrpSpPr>
            <a:grpSpLocks noChangeAspect="true"/>
          </p:cNvGrpSpPr>
          <p:nvPr/>
        </p:nvGrpSpPr>
        <p:grpSpPr>
          <a:xfrm rot="0">
            <a:off x="1801638" y="4107443"/>
            <a:ext cx="2634353" cy="2634343"/>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4942" t="-35968" r="-2557" b="-40392"/>
              </a:stretch>
            </a:blipFill>
          </p:spPr>
        </p:sp>
      </p:grpSp>
      <p:grpSp>
        <p:nvGrpSpPr>
          <p:cNvPr name="Group 7" id="7"/>
          <p:cNvGrpSpPr/>
          <p:nvPr/>
        </p:nvGrpSpPr>
        <p:grpSpPr>
          <a:xfrm rot="0">
            <a:off x="5818752" y="3886588"/>
            <a:ext cx="3076051" cy="30760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4D2"/>
            </a:solidFill>
            <a:ln w="28575"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10" id="10"/>
          <p:cNvGrpSpPr>
            <a:grpSpLocks noChangeAspect="true"/>
          </p:cNvGrpSpPr>
          <p:nvPr/>
        </p:nvGrpSpPr>
        <p:grpSpPr>
          <a:xfrm rot="0">
            <a:off x="6039601" y="4107443"/>
            <a:ext cx="2634353" cy="2634343"/>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553" t="-27604" r="-3836" b="-41086"/>
              </a:stretch>
            </a:blipFill>
          </p:spPr>
        </p:sp>
      </p:grpSp>
      <p:grpSp>
        <p:nvGrpSpPr>
          <p:cNvPr name="Group 12" id="12"/>
          <p:cNvGrpSpPr/>
          <p:nvPr/>
        </p:nvGrpSpPr>
        <p:grpSpPr>
          <a:xfrm rot="0">
            <a:off x="10056853" y="3886588"/>
            <a:ext cx="3076051" cy="307605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CB8"/>
            </a:solidFill>
            <a:ln w="28575" cap="sq">
              <a:solidFill>
                <a:srgbClr val="000000"/>
              </a:solidFill>
              <a:prstDash val="solid"/>
              <a:miter/>
            </a:ln>
          </p:spPr>
        </p:sp>
        <p:sp>
          <p:nvSpPr>
            <p:cNvPr name="TextBox 14" id="14"/>
            <p:cNvSpPr txBox="true"/>
            <p:nvPr/>
          </p:nvSpPr>
          <p:spPr>
            <a:xfrm>
              <a:off x="76200" y="38100"/>
              <a:ext cx="660400" cy="698500"/>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15" id="15"/>
          <p:cNvGrpSpPr>
            <a:grpSpLocks noChangeAspect="true"/>
          </p:cNvGrpSpPr>
          <p:nvPr/>
        </p:nvGrpSpPr>
        <p:grpSpPr>
          <a:xfrm rot="0">
            <a:off x="10277702" y="4107443"/>
            <a:ext cx="2634353" cy="2634343"/>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3566" t="-27604" r="-7672" b="-54369"/>
              </a:stretch>
            </a:blipFill>
          </p:spPr>
        </p:sp>
      </p:grpSp>
      <p:sp>
        <p:nvSpPr>
          <p:cNvPr name="TextBox 17" id="17"/>
          <p:cNvSpPr txBox="true"/>
          <p:nvPr/>
        </p:nvSpPr>
        <p:spPr>
          <a:xfrm rot="0">
            <a:off x="5195405" y="1247775"/>
            <a:ext cx="7842871" cy="923934"/>
          </a:xfrm>
          <a:prstGeom prst="rect">
            <a:avLst/>
          </a:prstGeom>
        </p:spPr>
        <p:txBody>
          <a:bodyPr anchor="t" rtlCol="false" tIns="0" lIns="0" bIns="0" rIns="0">
            <a:spAutoFit/>
          </a:bodyPr>
          <a:lstStyle/>
          <a:p>
            <a:pPr algn="ctr">
              <a:lnSpc>
                <a:spcPts val="6750"/>
              </a:lnSpc>
            </a:pPr>
            <a:r>
              <a:rPr lang="en-US" sz="7500">
                <a:solidFill>
                  <a:srgbClr val="000000"/>
                </a:solidFill>
                <a:latin typeface="Cy Grotesk Key Semi-Bold"/>
                <a:ea typeface="Cy Grotesk Key Semi-Bold"/>
                <a:cs typeface="Cy Grotesk Key Semi-Bold"/>
                <a:sym typeface="Cy Grotesk Key Semi-Bold"/>
              </a:rPr>
              <a:t>Our Team</a:t>
            </a:r>
          </a:p>
        </p:txBody>
      </p:sp>
      <p:sp>
        <p:nvSpPr>
          <p:cNvPr name="TextBox 18" id="18"/>
          <p:cNvSpPr txBox="true"/>
          <p:nvPr/>
        </p:nvSpPr>
        <p:spPr>
          <a:xfrm rot="0">
            <a:off x="1580789" y="7400354"/>
            <a:ext cx="3076051" cy="450140"/>
          </a:xfrm>
          <a:prstGeom prst="rect">
            <a:avLst/>
          </a:prstGeom>
        </p:spPr>
        <p:txBody>
          <a:bodyPr anchor="t" rtlCol="false" tIns="0" lIns="0" bIns="0" rIns="0">
            <a:spAutoFit/>
          </a:bodyPr>
          <a:lstStyle/>
          <a:p>
            <a:pPr algn="ctr" marL="0" indent="0" lvl="0">
              <a:lnSpc>
                <a:spcPts val="3100"/>
              </a:lnSpc>
            </a:pPr>
            <a:r>
              <a:rPr lang="en-US" sz="3100">
                <a:solidFill>
                  <a:srgbClr val="000000"/>
                </a:solidFill>
                <a:latin typeface="Poppins Bold"/>
                <a:ea typeface="Poppins Bold"/>
                <a:cs typeface="Poppins Bold"/>
                <a:sym typeface="Poppins Bold"/>
              </a:rPr>
              <a:t>Xin Yi</a:t>
            </a:r>
          </a:p>
        </p:txBody>
      </p:sp>
      <p:grpSp>
        <p:nvGrpSpPr>
          <p:cNvPr name="Group 19" id="19"/>
          <p:cNvGrpSpPr/>
          <p:nvPr/>
        </p:nvGrpSpPr>
        <p:grpSpPr>
          <a:xfrm rot="0">
            <a:off x="14294954" y="3886588"/>
            <a:ext cx="3076051" cy="307605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CB8"/>
            </a:solidFill>
            <a:ln w="28575"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44149" lIns="44149" bIns="44149" rIns="44149"/>
            <a:lstStyle/>
            <a:p>
              <a:pPr algn="ctr" marL="0" indent="0" lvl="0">
                <a:lnSpc>
                  <a:spcPts val="1703"/>
                </a:lnSpc>
                <a:spcBef>
                  <a:spcPct val="0"/>
                </a:spcBef>
              </a:pPr>
            </a:p>
          </p:txBody>
        </p:sp>
      </p:grpSp>
      <p:grpSp>
        <p:nvGrpSpPr>
          <p:cNvPr name="Group 22" id="22"/>
          <p:cNvGrpSpPr>
            <a:grpSpLocks noChangeAspect="true"/>
          </p:cNvGrpSpPr>
          <p:nvPr/>
        </p:nvGrpSpPr>
        <p:grpSpPr>
          <a:xfrm rot="0">
            <a:off x="14515803" y="4107443"/>
            <a:ext cx="2634353" cy="2634343"/>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3566" t="-27604" r="-7672" b="-54369"/>
              </a:stretch>
            </a:blipFill>
          </p:spPr>
        </p:sp>
      </p:grpSp>
      <p:sp>
        <p:nvSpPr>
          <p:cNvPr name="TextBox 24" id="24"/>
          <p:cNvSpPr txBox="true"/>
          <p:nvPr/>
        </p:nvSpPr>
        <p:spPr>
          <a:xfrm rot="0">
            <a:off x="5818752" y="7400354"/>
            <a:ext cx="3076051" cy="450140"/>
          </a:xfrm>
          <a:prstGeom prst="rect">
            <a:avLst/>
          </a:prstGeom>
        </p:spPr>
        <p:txBody>
          <a:bodyPr anchor="t" rtlCol="false" tIns="0" lIns="0" bIns="0" rIns="0">
            <a:spAutoFit/>
          </a:bodyPr>
          <a:lstStyle/>
          <a:p>
            <a:pPr algn="ctr" marL="0" indent="0" lvl="0">
              <a:lnSpc>
                <a:spcPts val="3100"/>
              </a:lnSpc>
            </a:pPr>
            <a:r>
              <a:rPr lang="en-US" sz="3100">
                <a:solidFill>
                  <a:srgbClr val="000000"/>
                </a:solidFill>
                <a:latin typeface="Poppins Bold"/>
                <a:ea typeface="Poppins Bold"/>
                <a:cs typeface="Poppins Bold"/>
                <a:sym typeface="Poppins Bold"/>
              </a:rPr>
              <a:t>Jean Lee</a:t>
            </a:r>
          </a:p>
        </p:txBody>
      </p:sp>
      <p:sp>
        <p:nvSpPr>
          <p:cNvPr name="TextBox 25" id="25"/>
          <p:cNvSpPr txBox="true"/>
          <p:nvPr/>
        </p:nvSpPr>
        <p:spPr>
          <a:xfrm rot="0">
            <a:off x="10056853" y="7439725"/>
            <a:ext cx="3076051" cy="840589"/>
          </a:xfrm>
          <a:prstGeom prst="rect">
            <a:avLst/>
          </a:prstGeom>
        </p:spPr>
        <p:txBody>
          <a:bodyPr anchor="t" rtlCol="false" tIns="0" lIns="0" bIns="0" rIns="0">
            <a:spAutoFit/>
          </a:bodyPr>
          <a:lstStyle/>
          <a:p>
            <a:pPr algn="ctr" marL="0" indent="0" lvl="0">
              <a:lnSpc>
                <a:spcPts val="3100"/>
              </a:lnSpc>
            </a:pPr>
            <a:r>
              <a:rPr lang="en-US" sz="3100">
                <a:solidFill>
                  <a:srgbClr val="000000"/>
                </a:solidFill>
                <a:latin typeface="Poppins Bold"/>
                <a:ea typeface="Poppins Bold"/>
                <a:cs typeface="Poppins Bold"/>
                <a:sym typeface="Poppins Bold"/>
              </a:rPr>
              <a:t>Lughano Mwalilino</a:t>
            </a:r>
          </a:p>
        </p:txBody>
      </p:sp>
      <p:sp>
        <p:nvSpPr>
          <p:cNvPr name="TextBox 26" id="26"/>
          <p:cNvSpPr txBox="true"/>
          <p:nvPr/>
        </p:nvSpPr>
        <p:spPr>
          <a:xfrm rot="0">
            <a:off x="14294954" y="7400354"/>
            <a:ext cx="3076051" cy="840741"/>
          </a:xfrm>
          <a:prstGeom prst="rect">
            <a:avLst/>
          </a:prstGeom>
        </p:spPr>
        <p:txBody>
          <a:bodyPr anchor="t" rtlCol="false" tIns="0" lIns="0" bIns="0" rIns="0">
            <a:spAutoFit/>
          </a:bodyPr>
          <a:lstStyle/>
          <a:p>
            <a:pPr algn="ctr" marL="0" indent="0" lvl="0">
              <a:lnSpc>
                <a:spcPts val="3100"/>
              </a:lnSpc>
            </a:pPr>
            <a:r>
              <a:rPr lang="en-US" sz="3100">
                <a:solidFill>
                  <a:srgbClr val="000000"/>
                </a:solidFill>
                <a:latin typeface="Poppins Bold"/>
                <a:ea typeface="Poppins Bold"/>
                <a:cs typeface="Poppins Bold"/>
                <a:sym typeface="Poppins Bold"/>
              </a:rPr>
              <a:t>Habibah Johan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8365356" y="918454"/>
            <a:ext cx="8970144" cy="8450091"/>
            <a:chOff x="0" y="0"/>
            <a:chExt cx="2161635" cy="2036312"/>
          </a:xfrm>
        </p:grpSpPr>
        <p:sp>
          <p:nvSpPr>
            <p:cNvPr name="Freeform 3" id="3"/>
            <p:cNvSpPr/>
            <p:nvPr/>
          </p:nvSpPr>
          <p:spPr>
            <a:xfrm flipH="false" flipV="false" rot="0">
              <a:off x="0" y="0"/>
              <a:ext cx="2161635" cy="2036312"/>
            </a:xfrm>
            <a:custGeom>
              <a:avLst/>
              <a:gdLst/>
              <a:ahLst/>
              <a:cxnLst/>
              <a:rect r="r" b="b" t="t" l="l"/>
              <a:pathLst>
                <a:path h="2036312" w="2161635">
                  <a:moveTo>
                    <a:pt x="31934" y="0"/>
                  </a:moveTo>
                  <a:lnTo>
                    <a:pt x="2129701" y="0"/>
                  </a:lnTo>
                  <a:cubicBezTo>
                    <a:pt x="2147338" y="0"/>
                    <a:pt x="2161635" y="14297"/>
                    <a:pt x="2161635" y="31934"/>
                  </a:cubicBezTo>
                  <a:lnTo>
                    <a:pt x="2161635" y="2004378"/>
                  </a:lnTo>
                  <a:cubicBezTo>
                    <a:pt x="2161635" y="2022015"/>
                    <a:pt x="2147338" y="2036312"/>
                    <a:pt x="2129701" y="2036312"/>
                  </a:cubicBezTo>
                  <a:lnTo>
                    <a:pt x="31934" y="2036312"/>
                  </a:lnTo>
                  <a:cubicBezTo>
                    <a:pt x="14297" y="2036312"/>
                    <a:pt x="0" y="2022015"/>
                    <a:pt x="0" y="2004378"/>
                  </a:cubicBezTo>
                  <a:lnTo>
                    <a:pt x="0" y="31934"/>
                  </a:lnTo>
                  <a:cubicBezTo>
                    <a:pt x="0" y="14297"/>
                    <a:pt x="14297" y="0"/>
                    <a:pt x="31934"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2161635" cy="2083937"/>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1028700" y="2397015"/>
            <a:ext cx="6463447" cy="3554840"/>
            <a:chOff x="0" y="0"/>
            <a:chExt cx="2865049" cy="1575752"/>
          </a:xfrm>
        </p:grpSpPr>
        <p:sp>
          <p:nvSpPr>
            <p:cNvPr name="Freeform 6" id="6"/>
            <p:cNvSpPr/>
            <p:nvPr/>
          </p:nvSpPr>
          <p:spPr>
            <a:xfrm flipH="false" flipV="false" rot="0">
              <a:off x="0" y="0"/>
              <a:ext cx="2865049" cy="1575752"/>
            </a:xfrm>
            <a:custGeom>
              <a:avLst/>
              <a:gdLst/>
              <a:ahLst/>
              <a:cxnLst/>
              <a:rect r="r" b="b" t="t" l="l"/>
              <a:pathLst>
                <a:path h="1575752" w="2865049">
                  <a:moveTo>
                    <a:pt x="28747" y="0"/>
                  </a:moveTo>
                  <a:lnTo>
                    <a:pt x="2836302" y="0"/>
                  </a:lnTo>
                  <a:cubicBezTo>
                    <a:pt x="2843926" y="0"/>
                    <a:pt x="2851238" y="3029"/>
                    <a:pt x="2856630" y="8420"/>
                  </a:cubicBezTo>
                  <a:cubicBezTo>
                    <a:pt x="2862021" y="13811"/>
                    <a:pt x="2865049" y="21123"/>
                    <a:pt x="2865049" y="28747"/>
                  </a:cubicBezTo>
                  <a:lnTo>
                    <a:pt x="2865049" y="1547005"/>
                  </a:lnTo>
                  <a:cubicBezTo>
                    <a:pt x="2865049" y="1554629"/>
                    <a:pt x="2862021" y="1561941"/>
                    <a:pt x="2856630" y="1567333"/>
                  </a:cubicBezTo>
                  <a:cubicBezTo>
                    <a:pt x="2851238" y="1572724"/>
                    <a:pt x="2843926" y="1575752"/>
                    <a:pt x="2836302" y="1575752"/>
                  </a:cubicBezTo>
                  <a:lnTo>
                    <a:pt x="28747" y="1575752"/>
                  </a:lnTo>
                  <a:cubicBezTo>
                    <a:pt x="21123" y="1575752"/>
                    <a:pt x="13811" y="1572724"/>
                    <a:pt x="8420" y="1567333"/>
                  </a:cubicBezTo>
                  <a:cubicBezTo>
                    <a:pt x="3029" y="1561941"/>
                    <a:pt x="0" y="1554629"/>
                    <a:pt x="0" y="1547005"/>
                  </a:cubicBezTo>
                  <a:lnTo>
                    <a:pt x="0" y="28747"/>
                  </a:lnTo>
                  <a:cubicBezTo>
                    <a:pt x="0" y="21123"/>
                    <a:pt x="3029" y="13811"/>
                    <a:pt x="8420" y="8420"/>
                  </a:cubicBezTo>
                  <a:cubicBezTo>
                    <a:pt x="13811" y="3029"/>
                    <a:pt x="21123" y="0"/>
                    <a:pt x="28747"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2865049" cy="1623377"/>
            </a:xfrm>
            <a:prstGeom prst="rect">
              <a:avLst/>
            </a:prstGeom>
          </p:spPr>
          <p:txBody>
            <a:bodyPr anchor="ctr" rtlCol="false" tIns="50800" lIns="50800" bIns="50800" rIns="50800"/>
            <a:lstStyle/>
            <a:p>
              <a:pPr algn="ctr">
                <a:lnSpc>
                  <a:spcPts val="1960"/>
                </a:lnSpc>
              </a:pPr>
            </a:p>
          </p:txBody>
        </p:sp>
      </p:grpSp>
      <p:sp>
        <p:nvSpPr>
          <p:cNvPr name="TextBox 8" id="8"/>
          <p:cNvSpPr txBox="true"/>
          <p:nvPr/>
        </p:nvSpPr>
        <p:spPr>
          <a:xfrm rot="0">
            <a:off x="2004637" y="3650560"/>
            <a:ext cx="5094588" cy="1143000"/>
          </a:xfrm>
          <a:prstGeom prst="rect">
            <a:avLst/>
          </a:prstGeom>
        </p:spPr>
        <p:txBody>
          <a:bodyPr anchor="t" rtlCol="false" tIns="0" lIns="0" bIns="0" rIns="0">
            <a:spAutoFit/>
          </a:bodyPr>
          <a:lstStyle/>
          <a:p>
            <a:pPr algn="l">
              <a:lnSpc>
                <a:spcPts val="9000"/>
              </a:lnSpc>
            </a:pPr>
            <a:r>
              <a:rPr lang="en-US" sz="7500">
                <a:solidFill>
                  <a:srgbClr val="000000"/>
                </a:solidFill>
                <a:latin typeface="Cy Grotesk Key Semi-Bold"/>
                <a:ea typeface="Cy Grotesk Key Semi-Bold"/>
                <a:cs typeface="Cy Grotesk Key Semi-Bold"/>
                <a:sym typeface="Cy Grotesk Key Semi-Bold"/>
              </a:rPr>
              <a:t>Problem</a:t>
            </a:r>
          </a:p>
        </p:txBody>
      </p:sp>
      <p:sp>
        <p:nvSpPr>
          <p:cNvPr name="Freeform 9" id="9"/>
          <p:cNvSpPr/>
          <p:nvPr/>
        </p:nvSpPr>
        <p:spPr>
          <a:xfrm flipH="false" flipV="false" rot="0">
            <a:off x="1028700" y="1238141"/>
            <a:ext cx="6463447" cy="1392266"/>
          </a:xfrm>
          <a:custGeom>
            <a:avLst/>
            <a:gdLst/>
            <a:ahLst/>
            <a:cxnLst/>
            <a:rect r="r" b="b" t="t" l="l"/>
            <a:pathLst>
              <a:path h="1392266" w="6463447">
                <a:moveTo>
                  <a:pt x="0" y="0"/>
                </a:moveTo>
                <a:lnTo>
                  <a:pt x="6463447" y="0"/>
                </a:lnTo>
                <a:lnTo>
                  <a:pt x="6463447" y="1392266"/>
                </a:lnTo>
                <a:lnTo>
                  <a:pt x="0" y="1392266"/>
                </a:lnTo>
                <a:lnTo>
                  <a:pt x="0" y="0"/>
                </a:lnTo>
                <a:close/>
              </a:path>
            </a:pathLst>
          </a:custGeom>
          <a:blipFill>
            <a:blip r:embed="rId2">
              <a:extLst>
                <a:ext uri="{96DAC541-7B7A-43D3-8B79-37D633B846F1}">
                  <asvg:svgBlip xmlns:asvg="http://schemas.microsoft.com/office/drawing/2016/SVG/main" r:embed="rId3"/>
                </a:ext>
              </a:extLst>
            </a:blip>
            <a:stretch>
              <a:fillRect l="0" t="0" r="0" b="-271391"/>
            </a:stretch>
          </a:blipFill>
        </p:spPr>
      </p:sp>
      <p:sp>
        <p:nvSpPr>
          <p:cNvPr name="TextBox 10" id="10"/>
          <p:cNvSpPr txBox="true"/>
          <p:nvPr/>
        </p:nvSpPr>
        <p:spPr>
          <a:xfrm rot="0">
            <a:off x="9308953" y="1486814"/>
            <a:ext cx="5684349"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Problem 1</a:t>
            </a:r>
          </a:p>
        </p:txBody>
      </p:sp>
      <p:sp>
        <p:nvSpPr>
          <p:cNvPr name="TextBox 11" id="11"/>
          <p:cNvSpPr txBox="true"/>
          <p:nvPr/>
        </p:nvSpPr>
        <p:spPr>
          <a:xfrm rot="0">
            <a:off x="9308953" y="2145946"/>
            <a:ext cx="7305838"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Small businesses struggle with efficiently collecting and analyzing customer feedback.</a:t>
            </a:r>
          </a:p>
        </p:txBody>
      </p:sp>
      <p:sp>
        <p:nvSpPr>
          <p:cNvPr name="TextBox 12" id="12"/>
          <p:cNvSpPr txBox="true"/>
          <p:nvPr/>
        </p:nvSpPr>
        <p:spPr>
          <a:xfrm rot="0">
            <a:off x="2004637" y="6809190"/>
            <a:ext cx="5094588" cy="1645114"/>
          </a:xfrm>
          <a:prstGeom prst="rect">
            <a:avLst/>
          </a:prstGeom>
        </p:spPr>
        <p:txBody>
          <a:bodyPr anchor="t" rtlCol="false" tIns="0" lIns="0" bIns="0" rIns="0">
            <a:spAutoFit/>
          </a:bodyPr>
          <a:lstStyle/>
          <a:p>
            <a:pPr algn="l" marL="0" indent="0" lvl="0">
              <a:lnSpc>
                <a:spcPts val="4340"/>
              </a:lnSpc>
            </a:pPr>
            <a:r>
              <a:rPr lang="en-US" sz="3100">
                <a:solidFill>
                  <a:srgbClr val="000000"/>
                </a:solidFill>
                <a:latin typeface="Poppins"/>
                <a:ea typeface="Poppins"/>
                <a:cs typeface="Poppins"/>
                <a:sym typeface="Poppins"/>
              </a:rPr>
              <a:t>List 3-5 problems your company observes and wants to solve.</a:t>
            </a:r>
          </a:p>
        </p:txBody>
      </p:sp>
      <p:sp>
        <p:nvSpPr>
          <p:cNvPr name="TextBox 13" id="13"/>
          <p:cNvSpPr txBox="true"/>
          <p:nvPr/>
        </p:nvSpPr>
        <p:spPr>
          <a:xfrm rot="0">
            <a:off x="9308953" y="4177274"/>
            <a:ext cx="5684349"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Problem 2</a:t>
            </a:r>
          </a:p>
        </p:txBody>
      </p:sp>
      <p:sp>
        <p:nvSpPr>
          <p:cNvPr name="TextBox 14" id="14"/>
          <p:cNvSpPr txBox="true"/>
          <p:nvPr/>
        </p:nvSpPr>
        <p:spPr>
          <a:xfrm rot="0">
            <a:off x="9308953" y="4836405"/>
            <a:ext cx="7305838"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Limited user-friendly options for integrating AI into customer interaction workflows.</a:t>
            </a:r>
          </a:p>
        </p:txBody>
      </p:sp>
      <p:sp>
        <p:nvSpPr>
          <p:cNvPr name="TextBox 15" id="15"/>
          <p:cNvSpPr txBox="true"/>
          <p:nvPr/>
        </p:nvSpPr>
        <p:spPr>
          <a:xfrm rot="0">
            <a:off x="9308953" y="6870309"/>
            <a:ext cx="5684349"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Problem 3</a:t>
            </a:r>
          </a:p>
        </p:txBody>
      </p:sp>
      <p:sp>
        <p:nvSpPr>
          <p:cNvPr name="TextBox 16" id="16"/>
          <p:cNvSpPr txBox="true"/>
          <p:nvPr/>
        </p:nvSpPr>
        <p:spPr>
          <a:xfrm rot="0">
            <a:off x="9308953" y="7529441"/>
            <a:ext cx="7305838"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Need for automated follow-up actions based on feedback sentiment, as manual processes are inefficient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1320216" y="5126951"/>
            <a:ext cx="4601394" cy="4077568"/>
            <a:chOff x="0" y="0"/>
            <a:chExt cx="1108849" cy="982617"/>
          </a:xfrm>
        </p:grpSpPr>
        <p:sp>
          <p:nvSpPr>
            <p:cNvPr name="Freeform 3" id="3"/>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917271" y="5126951"/>
            <a:ext cx="4601394" cy="4077568"/>
            <a:chOff x="0" y="0"/>
            <a:chExt cx="1108849" cy="982617"/>
          </a:xfrm>
        </p:grpSpPr>
        <p:sp>
          <p:nvSpPr>
            <p:cNvPr name="Freeform 6" id="6"/>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610985" y="5126951"/>
            <a:ext cx="4601394" cy="4077568"/>
            <a:chOff x="0" y="0"/>
            <a:chExt cx="1108849" cy="982617"/>
          </a:xfrm>
        </p:grpSpPr>
        <p:sp>
          <p:nvSpPr>
            <p:cNvPr name="Freeform 9" id="9"/>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10" id="10"/>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75621" y="5522049"/>
            <a:ext cx="957487" cy="9574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4D2"/>
            </a:solidFill>
            <a:ln w="3810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14" id="14"/>
          <p:cNvGrpSpPr/>
          <p:nvPr/>
        </p:nvGrpSpPr>
        <p:grpSpPr>
          <a:xfrm rot="0">
            <a:off x="6767926" y="5522049"/>
            <a:ext cx="957487" cy="9574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CB8"/>
            </a:solidFill>
            <a:ln w="3810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17" id="17"/>
          <p:cNvGrpSpPr/>
          <p:nvPr/>
        </p:nvGrpSpPr>
        <p:grpSpPr>
          <a:xfrm rot="0">
            <a:off x="12366390" y="5522049"/>
            <a:ext cx="957487" cy="9574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39"/>
            </a:solidFill>
            <a:ln w="38100" cap="sq">
              <a:solidFill>
                <a:srgbClr val="000000"/>
              </a:solidFill>
              <a:prstDash val="solid"/>
              <a:miter/>
            </a:ln>
          </p:spPr>
        </p:sp>
        <p:sp>
          <p:nvSpPr>
            <p:cNvPr name="TextBox 19" id="19"/>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sp>
        <p:nvSpPr>
          <p:cNvPr name="Freeform 20" id="20"/>
          <p:cNvSpPr/>
          <p:nvPr/>
        </p:nvSpPr>
        <p:spPr>
          <a:xfrm flipH="false" flipV="false" rot="0">
            <a:off x="1320216"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012521"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2610985"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042446" y="1028700"/>
            <a:ext cx="1474298" cy="1438335"/>
            <a:chOff x="0" y="0"/>
            <a:chExt cx="603164" cy="588450"/>
          </a:xfrm>
        </p:grpSpPr>
        <p:sp>
          <p:nvSpPr>
            <p:cNvPr name="Freeform 24" id="24"/>
            <p:cNvSpPr/>
            <p:nvPr/>
          </p:nvSpPr>
          <p:spPr>
            <a:xfrm flipH="false" flipV="false" rot="0">
              <a:off x="0" y="0"/>
              <a:ext cx="603164" cy="588450"/>
            </a:xfrm>
            <a:custGeom>
              <a:avLst/>
              <a:gdLst/>
              <a:ahLst/>
              <a:cxnLst/>
              <a:rect r="r" b="b" t="t" l="l"/>
              <a:pathLst>
                <a:path h="588450" w="603164">
                  <a:moveTo>
                    <a:pt x="126030" y="0"/>
                  </a:moveTo>
                  <a:lnTo>
                    <a:pt x="477133" y="0"/>
                  </a:lnTo>
                  <a:cubicBezTo>
                    <a:pt x="510559" y="0"/>
                    <a:pt x="542615" y="13278"/>
                    <a:pt x="566250" y="36913"/>
                  </a:cubicBezTo>
                  <a:cubicBezTo>
                    <a:pt x="589885" y="60549"/>
                    <a:pt x="603164" y="92605"/>
                    <a:pt x="603164" y="126030"/>
                  </a:cubicBezTo>
                  <a:lnTo>
                    <a:pt x="603164" y="462420"/>
                  </a:lnTo>
                  <a:cubicBezTo>
                    <a:pt x="603164" y="495845"/>
                    <a:pt x="589885" y="527902"/>
                    <a:pt x="566250" y="551537"/>
                  </a:cubicBezTo>
                  <a:cubicBezTo>
                    <a:pt x="542615" y="575172"/>
                    <a:pt x="510559" y="588450"/>
                    <a:pt x="477133" y="588450"/>
                  </a:cubicBezTo>
                  <a:lnTo>
                    <a:pt x="126030" y="588450"/>
                  </a:lnTo>
                  <a:cubicBezTo>
                    <a:pt x="92605" y="588450"/>
                    <a:pt x="60549" y="575172"/>
                    <a:pt x="36913" y="551537"/>
                  </a:cubicBezTo>
                  <a:cubicBezTo>
                    <a:pt x="13278" y="527902"/>
                    <a:pt x="0" y="495845"/>
                    <a:pt x="0" y="462420"/>
                  </a:cubicBezTo>
                  <a:lnTo>
                    <a:pt x="0" y="126030"/>
                  </a:lnTo>
                  <a:cubicBezTo>
                    <a:pt x="0" y="92605"/>
                    <a:pt x="13278" y="60549"/>
                    <a:pt x="36913" y="36913"/>
                  </a:cubicBezTo>
                  <a:cubicBezTo>
                    <a:pt x="60549" y="13278"/>
                    <a:pt x="92605" y="0"/>
                    <a:pt x="126030" y="0"/>
                  </a:cubicBezTo>
                  <a:close/>
                </a:path>
              </a:pathLst>
            </a:custGeom>
            <a:solidFill>
              <a:srgbClr val="F6F3EC"/>
            </a:solidFill>
            <a:ln w="28575" cap="rnd">
              <a:solidFill>
                <a:srgbClr val="000000"/>
              </a:solidFill>
              <a:prstDash val="solid"/>
              <a:round/>
            </a:ln>
          </p:spPr>
        </p:sp>
        <p:sp>
          <p:nvSpPr>
            <p:cNvPr name="TextBox 25" id="25"/>
            <p:cNvSpPr txBox="true"/>
            <p:nvPr/>
          </p:nvSpPr>
          <p:spPr>
            <a:xfrm>
              <a:off x="0" y="-38100"/>
              <a:ext cx="603164" cy="626550"/>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Freeform 26" id="26"/>
          <p:cNvSpPr/>
          <p:nvPr/>
        </p:nvSpPr>
        <p:spPr>
          <a:xfrm flipH="false" flipV="false" rot="-5400000">
            <a:off x="12501477" y="1464902"/>
            <a:ext cx="556237" cy="535515"/>
          </a:xfrm>
          <a:custGeom>
            <a:avLst/>
            <a:gdLst/>
            <a:ahLst/>
            <a:cxnLst/>
            <a:rect r="r" b="b" t="t" l="l"/>
            <a:pathLst>
              <a:path h="535515" w="556237">
                <a:moveTo>
                  <a:pt x="0" y="0"/>
                </a:moveTo>
                <a:lnTo>
                  <a:pt x="556237" y="0"/>
                </a:lnTo>
                <a:lnTo>
                  <a:pt x="556237" y="535515"/>
                </a:lnTo>
                <a:lnTo>
                  <a:pt x="0" y="535515"/>
                </a:lnTo>
                <a:lnTo>
                  <a:pt x="0" y="0"/>
                </a:lnTo>
                <a:close/>
              </a:path>
            </a:pathLst>
          </a:custGeom>
          <a:blipFill>
            <a:blip r:embed="rId4">
              <a:extLst>
                <a:ext uri="{96DAC541-7B7A-43D3-8B79-37D633B846F1}">
                  <asvg:svgBlip xmlns:asvg="http://schemas.microsoft.com/office/drawing/2016/SVG/main" r:embed="rId5"/>
                </a:ext>
              </a:extLst>
            </a:blip>
            <a:stretch>
              <a:fillRect l="0" t="0" r="-20892" b="0"/>
            </a:stretch>
          </a:blipFill>
        </p:spPr>
      </p:sp>
      <p:grpSp>
        <p:nvGrpSpPr>
          <p:cNvPr name="Group 27" id="27"/>
          <p:cNvGrpSpPr/>
          <p:nvPr/>
        </p:nvGrpSpPr>
        <p:grpSpPr>
          <a:xfrm rot="0">
            <a:off x="4771255" y="1013492"/>
            <a:ext cx="6855644" cy="1438335"/>
            <a:chOff x="0" y="0"/>
            <a:chExt cx="2804775" cy="588450"/>
          </a:xfrm>
        </p:grpSpPr>
        <p:sp>
          <p:nvSpPr>
            <p:cNvPr name="Freeform 28" id="28"/>
            <p:cNvSpPr/>
            <p:nvPr/>
          </p:nvSpPr>
          <p:spPr>
            <a:xfrm flipH="false" flipV="false" rot="0">
              <a:off x="0" y="0"/>
              <a:ext cx="2804775" cy="588450"/>
            </a:xfrm>
            <a:custGeom>
              <a:avLst/>
              <a:gdLst/>
              <a:ahLst/>
              <a:cxnLst/>
              <a:rect r="r" b="b" t="t" l="l"/>
              <a:pathLst>
                <a:path h="588450" w="2804775">
                  <a:moveTo>
                    <a:pt x="27103" y="0"/>
                  </a:moveTo>
                  <a:lnTo>
                    <a:pt x="2777672" y="0"/>
                  </a:lnTo>
                  <a:cubicBezTo>
                    <a:pt x="2784860" y="0"/>
                    <a:pt x="2791754" y="2855"/>
                    <a:pt x="2796836" y="7938"/>
                  </a:cubicBezTo>
                  <a:cubicBezTo>
                    <a:pt x="2801919" y="13021"/>
                    <a:pt x="2804775" y="19915"/>
                    <a:pt x="2804775" y="27103"/>
                  </a:cubicBezTo>
                  <a:lnTo>
                    <a:pt x="2804775" y="561348"/>
                  </a:lnTo>
                  <a:cubicBezTo>
                    <a:pt x="2804775" y="568536"/>
                    <a:pt x="2801919" y="575429"/>
                    <a:pt x="2796836" y="580512"/>
                  </a:cubicBezTo>
                  <a:cubicBezTo>
                    <a:pt x="2791754" y="585595"/>
                    <a:pt x="2784860" y="588450"/>
                    <a:pt x="2777672" y="588450"/>
                  </a:cubicBezTo>
                  <a:lnTo>
                    <a:pt x="27103" y="588450"/>
                  </a:lnTo>
                  <a:cubicBezTo>
                    <a:pt x="19915" y="588450"/>
                    <a:pt x="13021" y="585595"/>
                    <a:pt x="7938" y="580512"/>
                  </a:cubicBezTo>
                  <a:cubicBezTo>
                    <a:pt x="2855" y="575429"/>
                    <a:pt x="0" y="568536"/>
                    <a:pt x="0" y="561348"/>
                  </a:cubicBezTo>
                  <a:lnTo>
                    <a:pt x="0" y="27103"/>
                  </a:lnTo>
                  <a:cubicBezTo>
                    <a:pt x="0" y="19915"/>
                    <a:pt x="2855" y="13021"/>
                    <a:pt x="7938" y="7938"/>
                  </a:cubicBezTo>
                  <a:cubicBezTo>
                    <a:pt x="13021" y="2855"/>
                    <a:pt x="19915" y="0"/>
                    <a:pt x="27103" y="0"/>
                  </a:cubicBezTo>
                  <a:close/>
                </a:path>
              </a:pathLst>
            </a:custGeom>
            <a:solidFill>
              <a:srgbClr val="F6F3EC"/>
            </a:solidFill>
            <a:ln w="28575" cap="rnd">
              <a:solidFill>
                <a:srgbClr val="000000"/>
              </a:solidFill>
              <a:prstDash val="solid"/>
              <a:round/>
            </a:ln>
          </p:spPr>
        </p:sp>
        <p:sp>
          <p:nvSpPr>
            <p:cNvPr name="TextBox 29" id="29"/>
            <p:cNvSpPr txBox="true"/>
            <p:nvPr/>
          </p:nvSpPr>
          <p:spPr>
            <a:xfrm>
              <a:off x="0" y="-38100"/>
              <a:ext cx="2804775" cy="626550"/>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TextBox 30" id="30"/>
          <p:cNvSpPr txBox="true"/>
          <p:nvPr/>
        </p:nvSpPr>
        <p:spPr>
          <a:xfrm rot="0">
            <a:off x="5474950" y="1380230"/>
            <a:ext cx="5448254" cy="923934"/>
          </a:xfrm>
          <a:prstGeom prst="rect">
            <a:avLst/>
          </a:prstGeom>
        </p:spPr>
        <p:txBody>
          <a:bodyPr anchor="t" rtlCol="false" tIns="0" lIns="0" bIns="0" rIns="0">
            <a:spAutoFit/>
          </a:bodyPr>
          <a:lstStyle/>
          <a:p>
            <a:pPr algn="ctr">
              <a:lnSpc>
                <a:spcPts val="6750"/>
              </a:lnSpc>
            </a:pPr>
            <a:r>
              <a:rPr lang="en-US" sz="7500">
                <a:solidFill>
                  <a:srgbClr val="000000"/>
                </a:solidFill>
                <a:latin typeface="Cy Grotesk Key Semi-Bold"/>
                <a:ea typeface="Cy Grotesk Key Semi-Bold"/>
                <a:cs typeface="Cy Grotesk Key Semi-Bold"/>
                <a:sym typeface="Cy Grotesk Key Semi-Bold"/>
              </a:rPr>
              <a:t>Solution</a:t>
            </a:r>
          </a:p>
        </p:txBody>
      </p:sp>
      <p:sp>
        <p:nvSpPr>
          <p:cNvPr name="TextBox 31" id="31"/>
          <p:cNvSpPr txBox="true"/>
          <p:nvPr/>
        </p:nvSpPr>
        <p:spPr>
          <a:xfrm rot="0">
            <a:off x="2248482"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1</a:t>
            </a:r>
          </a:p>
        </p:txBody>
      </p:sp>
      <p:sp>
        <p:nvSpPr>
          <p:cNvPr name="TextBox 32" id="32"/>
          <p:cNvSpPr txBox="true"/>
          <p:nvPr/>
        </p:nvSpPr>
        <p:spPr>
          <a:xfrm rot="0">
            <a:off x="7940788"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2</a:t>
            </a:r>
          </a:p>
        </p:txBody>
      </p:sp>
      <p:sp>
        <p:nvSpPr>
          <p:cNvPr name="TextBox 33" id="33"/>
          <p:cNvSpPr txBox="true"/>
          <p:nvPr/>
        </p:nvSpPr>
        <p:spPr>
          <a:xfrm rot="0">
            <a:off x="13539252"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3 </a:t>
            </a:r>
          </a:p>
        </p:txBody>
      </p:sp>
      <p:sp>
        <p:nvSpPr>
          <p:cNvPr name="TextBox 34" id="34"/>
          <p:cNvSpPr txBox="true"/>
          <p:nvPr/>
        </p:nvSpPr>
        <p:spPr>
          <a:xfrm rot="0">
            <a:off x="1767895" y="6671840"/>
            <a:ext cx="3707056" cy="2101120"/>
          </a:xfrm>
          <a:prstGeom prst="rect">
            <a:avLst/>
          </a:prstGeom>
        </p:spPr>
        <p:txBody>
          <a:bodyPr anchor="t" rtlCol="false" tIns="0" lIns="0" bIns="0" rIns="0">
            <a:spAutoFit/>
          </a:bodyPr>
          <a:lstStyle/>
          <a:p>
            <a:pPr algn="l" marL="0" indent="0" lvl="0">
              <a:lnSpc>
                <a:spcPts val="3359"/>
              </a:lnSpc>
            </a:pPr>
            <a:r>
              <a:rPr lang="en-US" sz="2400">
                <a:solidFill>
                  <a:srgbClr val="000000"/>
                </a:solidFill>
                <a:latin typeface="Poppins"/>
                <a:ea typeface="Poppins"/>
                <a:cs typeface="Poppins"/>
                <a:sym typeface="Poppins"/>
              </a:rPr>
              <a:t>An integrated feedback collection and analysis tool using Google Forms, Sheets, Apps Script, and Notion API.</a:t>
            </a:r>
          </a:p>
        </p:txBody>
      </p:sp>
      <p:sp>
        <p:nvSpPr>
          <p:cNvPr name="TextBox 35" id="35"/>
          <p:cNvSpPr txBox="true"/>
          <p:nvPr/>
        </p:nvSpPr>
        <p:spPr>
          <a:xfrm rot="0">
            <a:off x="7472511" y="6798925"/>
            <a:ext cx="3587573" cy="1682039"/>
          </a:xfrm>
          <a:prstGeom prst="rect">
            <a:avLst/>
          </a:prstGeom>
        </p:spPr>
        <p:txBody>
          <a:bodyPr anchor="t" rtlCol="false" tIns="0" lIns="0" bIns="0" rIns="0">
            <a:spAutoFit/>
          </a:bodyPr>
          <a:lstStyle/>
          <a:p>
            <a:pPr algn="l" marL="0" indent="0" lvl="0">
              <a:lnSpc>
                <a:spcPts val="3359"/>
              </a:lnSpc>
            </a:pPr>
            <a:r>
              <a:rPr lang="en-US" sz="2400">
                <a:solidFill>
                  <a:srgbClr val="000000"/>
                </a:solidFill>
                <a:latin typeface="Poppins"/>
                <a:ea typeface="Poppins"/>
                <a:cs typeface="Poppins"/>
                <a:sym typeface="Poppins"/>
              </a:rPr>
              <a:t>Automates feedback collection, sentiment analysis, and follow-up actions.</a:t>
            </a:r>
          </a:p>
        </p:txBody>
      </p:sp>
      <p:sp>
        <p:nvSpPr>
          <p:cNvPr name="TextBox 36" id="36"/>
          <p:cNvSpPr txBox="true"/>
          <p:nvPr/>
        </p:nvSpPr>
        <p:spPr>
          <a:xfrm rot="0">
            <a:off x="13071240" y="6798925"/>
            <a:ext cx="3918987" cy="1682039"/>
          </a:xfrm>
          <a:prstGeom prst="rect">
            <a:avLst/>
          </a:prstGeom>
        </p:spPr>
        <p:txBody>
          <a:bodyPr anchor="t" rtlCol="false" tIns="0" lIns="0" bIns="0" rIns="0">
            <a:spAutoFit/>
          </a:bodyPr>
          <a:lstStyle/>
          <a:p>
            <a:pPr algn="l" marL="0" indent="0" lvl="0">
              <a:lnSpc>
                <a:spcPts val="3359"/>
              </a:lnSpc>
            </a:pPr>
            <a:r>
              <a:rPr lang="en-US" sz="2400">
                <a:solidFill>
                  <a:srgbClr val="000000"/>
                </a:solidFill>
                <a:latin typeface="Poppins"/>
                <a:ea typeface="Poppins"/>
                <a:cs typeface="Poppins"/>
                <a:sym typeface="Poppins"/>
              </a:rPr>
              <a:t>Provides actionable insights to improve customer satisfaction and business processes.</a:t>
            </a:r>
          </a:p>
        </p:txBody>
      </p:sp>
      <p:sp>
        <p:nvSpPr>
          <p:cNvPr name="TextBox 37" id="37"/>
          <p:cNvSpPr txBox="true"/>
          <p:nvPr/>
        </p:nvSpPr>
        <p:spPr>
          <a:xfrm rot="0">
            <a:off x="2960514" y="3148292"/>
            <a:ext cx="12366972" cy="559434"/>
          </a:xfrm>
          <a:prstGeom prst="rect">
            <a:avLst/>
          </a:prstGeom>
        </p:spPr>
        <p:txBody>
          <a:bodyPr anchor="t" rtlCol="false" tIns="0" lIns="0" bIns="0" rIns="0">
            <a:spAutoFit/>
          </a:bodyPr>
          <a:lstStyle/>
          <a:p>
            <a:pPr algn="ctr" marL="0" indent="0" lvl="0">
              <a:lnSpc>
                <a:spcPts val="4340"/>
              </a:lnSpc>
            </a:pPr>
            <a:r>
              <a:rPr lang="en-US" sz="3100">
                <a:solidFill>
                  <a:srgbClr val="000000"/>
                </a:solidFill>
                <a:latin typeface="Poppins"/>
                <a:ea typeface="Poppins"/>
                <a:cs typeface="Poppins"/>
                <a:sym typeface="Poppins"/>
              </a:rPr>
              <a:t>List 3-5 ways your company proposes to solve them.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604545" y="879955"/>
            <a:ext cx="8527090" cy="8527090"/>
            <a:chOff x="0" y="0"/>
            <a:chExt cx="6350000" cy="6350000"/>
          </a:xfrm>
        </p:grpSpPr>
        <p:sp>
          <p:nvSpPr>
            <p:cNvPr name="Freeform 3" id="3"/>
            <p:cNvSpPr/>
            <p:nvPr/>
          </p:nvSpPr>
          <p:spPr>
            <a:xfrm flipH="true" flipV="false" rot="0">
              <a:off x="0" y="0"/>
              <a:ext cx="6350000" cy="6350000"/>
            </a:xfrm>
            <a:custGeom>
              <a:avLst/>
              <a:gdLst/>
              <a:ahLst/>
              <a:cxnLst/>
              <a:rect r="r" b="b" t="t" l="l"/>
              <a:pathLst>
                <a:path h="6350000" w="6350000">
                  <a:moveTo>
                    <a:pt x="635000" y="6350000"/>
                  </a:moveTo>
                  <a:lnTo>
                    <a:pt x="5715000" y="6350000"/>
                  </a:lnTo>
                  <a:cubicBezTo>
                    <a:pt x="6065520" y="6350000"/>
                    <a:pt x="6350000" y="6065520"/>
                    <a:pt x="6350000" y="5715000"/>
                  </a:cubicBezTo>
                  <a:lnTo>
                    <a:pt x="6350000" y="635000"/>
                  </a:lnTo>
                  <a:cubicBezTo>
                    <a:pt x="6350000" y="284480"/>
                    <a:pt x="6065520" y="0"/>
                    <a:pt x="5715000" y="0"/>
                  </a:cubicBezTo>
                  <a:lnTo>
                    <a:pt x="635000" y="0"/>
                  </a:lnTo>
                  <a:cubicBezTo>
                    <a:pt x="284480" y="0"/>
                    <a:pt x="0" y="284480"/>
                    <a:pt x="0" y="635000"/>
                  </a:cubicBezTo>
                  <a:lnTo>
                    <a:pt x="0" y="5715000"/>
                  </a:lnTo>
                  <a:cubicBezTo>
                    <a:pt x="0" y="6065520"/>
                    <a:pt x="284480" y="6350000"/>
                    <a:pt x="635000" y="6350000"/>
                  </a:cubicBezTo>
                  <a:close/>
                </a:path>
              </a:pathLst>
            </a:custGeom>
            <a:blipFill>
              <a:blip r:embed="rId2"/>
              <a:stretch>
                <a:fillRect l="-34216" t="-38728" r="-78802" b="0"/>
              </a:stretch>
            </a:blipFill>
          </p:spPr>
        </p:sp>
        <p:sp>
          <p:nvSpPr>
            <p:cNvPr name="Freeform 4" id="4"/>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000000"/>
            </a:solidFill>
          </p:spPr>
        </p:sp>
      </p:grpSp>
      <p:grpSp>
        <p:nvGrpSpPr>
          <p:cNvPr name="Group 5" id="5"/>
          <p:cNvGrpSpPr/>
          <p:nvPr/>
        </p:nvGrpSpPr>
        <p:grpSpPr>
          <a:xfrm rot="0">
            <a:off x="1028700" y="2038830"/>
            <a:ext cx="6463447" cy="3554840"/>
            <a:chOff x="0" y="0"/>
            <a:chExt cx="2865049" cy="1575752"/>
          </a:xfrm>
        </p:grpSpPr>
        <p:sp>
          <p:nvSpPr>
            <p:cNvPr name="Freeform 6" id="6"/>
            <p:cNvSpPr/>
            <p:nvPr/>
          </p:nvSpPr>
          <p:spPr>
            <a:xfrm flipH="false" flipV="false" rot="0">
              <a:off x="0" y="0"/>
              <a:ext cx="2865049" cy="1575752"/>
            </a:xfrm>
            <a:custGeom>
              <a:avLst/>
              <a:gdLst/>
              <a:ahLst/>
              <a:cxnLst/>
              <a:rect r="r" b="b" t="t" l="l"/>
              <a:pathLst>
                <a:path h="1575752" w="2865049">
                  <a:moveTo>
                    <a:pt x="28747" y="0"/>
                  </a:moveTo>
                  <a:lnTo>
                    <a:pt x="2836302" y="0"/>
                  </a:lnTo>
                  <a:cubicBezTo>
                    <a:pt x="2843926" y="0"/>
                    <a:pt x="2851238" y="3029"/>
                    <a:pt x="2856630" y="8420"/>
                  </a:cubicBezTo>
                  <a:cubicBezTo>
                    <a:pt x="2862021" y="13811"/>
                    <a:pt x="2865049" y="21123"/>
                    <a:pt x="2865049" y="28747"/>
                  </a:cubicBezTo>
                  <a:lnTo>
                    <a:pt x="2865049" y="1547005"/>
                  </a:lnTo>
                  <a:cubicBezTo>
                    <a:pt x="2865049" y="1554629"/>
                    <a:pt x="2862021" y="1561941"/>
                    <a:pt x="2856630" y="1567333"/>
                  </a:cubicBezTo>
                  <a:cubicBezTo>
                    <a:pt x="2851238" y="1572724"/>
                    <a:pt x="2843926" y="1575752"/>
                    <a:pt x="2836302" y="1575752"/>
                  </a:cubicBezTo>
                  <a:lnTo>
                    <a:pt x="28747" y="1575752"/>
                  </a:lnTo>
                  <a:cubicBezTo>
                    <a:pt x="21123" y="1575752"/>
                    <a:pt x="13811" y="1572724"/>
                    <a:pt x="8420" y="1567333"/>
                  </a:cubicBezTo>
                  <a:cubicBezTo>
                    <a:pt x="3029" y="1561941"/>
                    <a:pt x="0" y="1554629"/>
                    <a:pt x="0" y="1547005"/>
                  </a:cubicBezTo>
                  <a:lnTo>
                    <a:pt x="0" y="28747"/>
                  </a:lnTo>
                  <a:cubicBezTo>
                    <a:pt x="0" y="21123"/>
                    <a:pt x="3029" y="13811"/>
                    <a:pt x="8420" y="8420"/>
                  </a:cubicBezTo>
                  <a:cubicBezTo>
                    <a:pt x="13811" y="3029"/>
                    <a:pt x="21123" y="0"/>
                    <a:pt x="28747"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2865049" cy="1623377"/>
            </a:xfrm>
            <a:prstGeom prst="rect">
              <a:avLst/>
            </a:prstGeom>
          </p:spPr>
          <p:txBody>
            <a:bodyPr anchor="ctr" rtlCol="false" tIns="50800" lIns="50800" bIns="50800" rIns="50800"/>
            <a:lstStyle/>
            <a:p>
              <a:pPr algn="ctr">
                <a:lnSpc>
                  <a:spcPts val="1960"/>
                </a:lnSpc>
              </a:pPr>
            </a:p>
          </p:txBody>
        </p:sp>
      </p:grpSp>
      <p:sp>
        <p:nvSpPr>
          <p:cNvPr name="Freeform 8" id="8"/>
          <p:cNvSpPr/>
          <p:nvPr/>
        </p:nvSpPr>
        <p:spPr>
          <a:xfrm flipH="false" flipV="false" rot="0">
            <a:off x="1028700" y="879955"/>
            <a:ext cx="6463447" cy="1392266"/>
          </a:xfrm>
          <a:custGeom>
            <a:avLst/>
            <a:gdLst/>
            <a:ahLst/>
            <a:cxnLst/>
            <a:rect r="r" b="b" t="t" l="l"/>
            <a:pathLst>
              <a:path h="1392266" w="6463447">
                <a:moveTo>
                  <a:pt x="0" y="0"/>
                </a:moveTo>
                <a:lnTo>
                  <a:pt x="6463447" y="0"/>
                </a:lnTo>
                <a:lnTo>
                  <a:pt x="6463447" y="1392266"/>
                </a:lnTo>
                <a:lnTo>
                  <a:pt x="0" y="1392266"/>
                </a:lnTo>
                <a:lnTo>
                  <a:pt x="0" y="0"/>
                </a:lnTo>
                <a:close/>
              </a:path>
            </a:pathLst>
          </a:custGeom>
          <a:blipFill>
            <a:blip r:embed="rId3">
              <a:extLst>
                <a:ext uri="{96DAC541-7B7A-43D3-8B79-37D633B846F1}">
                  <asvg:svgBlip xmlns:asvg="http://schemas.microsoft.com/office/drawing/2016/SVG/main" r:embed="rId4"/>
                </a:ext>
              </a:extLst>
            </a:blip>
            <a:stretch>
              <a:fillRect l="0" t="0" r="0" b="-271391"/>
            </a:stretch>
          </a:blipFill>
        </p:spPr>
      </p:sp>
      <p:sp>
        <p:nvSpPr>
          <p:cNvPr name="Freeform 9" id="9"/>
          <p:cNvSpPr/>
          <p:nvPr/>
        </p:nvSpPr>
        <p:spPr>
          <a:xfrm flipH="true" flipV="false" rot="0">
            <a:off x="16124447" y="2949475"/>
            <a:ext cx="2163553" cy="2194025"/>
          </a:xfrm>
          <a:custGeom>
            <a:avLst/>
            <a:gdLst/>
            <a:ahLst/>
            <a:cxnLst/>
            <a:rect r="r" b="b" t="t" l="l"/>
            <a:pathLst>
              <a:path h="2194025" w="2163553">
                <a:moveTo>
                  <a:pt x="2163553" y="0"/>
                </a:moveTo>
                <a:lnTo>
                  <a:pt x="0" y="0"/>
                </a:lnTo>
                <a:lnTo>
                  <a:pt x="0" y="2194025"/>
                </a:lnTo>
                <a:lnTo>
                  <a:pt x="2163553" y="2194025"/>
                </a:lnTo>
                <a:lnTo>
                  <a:pt x="21635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688121" y="277248"/>
            <a:ext cx="1623384" cy="1761581"/>
          </a:xfrm>
          <a:custGeom>
            <a:avLst/>
            <a:gdLst/>
            <a:ahLst/>
            <a:cxnLst/>
            <a:rect r="r" b="b" t="t" l="l"/>
            <a:pathLst>
              <a:path h="1761581" w="1623384">
                <a:moveTo>
                  <a:pt x="0" y="0"/>
                </a:moveTo>
                <a:lnTo>
                  <a:pt x="1623384" y="0"/>
                </a:lnTo>
                <a:lnTo>
                  <a:pt x="1623384" y="1761582"/>
                </a:lnTo>
                <a:lnTo>
                  <a:pt x="0" y="1761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526586" y="8639929"/>
            <a:ext cx="2003088" cy="1647071"/>
          </a:xfrm>
          <a:custGeom>
            <a:avLst/>
            <a:gdLst/>
            <a:ahLst/>
            <a:cxnLst/>
            <a:rect r="r" b="b" t="t" l="l"/>
            <a:pathLst>
              <a:path h="1647071" w="2003088">
                <a:moveTo>
                  <a:pt x="0" y="0"/>
                </a:moveTo>
                <a:lnTo>
                  <a:pt x="2003088" y="0"/>
                </a:lnTo>
                <a:lnTo>
                  <a:pt x="2003088" y="1647071"/>
                </a:lnTo>
                <a:lnTo>
                  <a:pt x="0" y="16470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781224" y="2720875"/>
            <a:ext cx="5487510" cy="2286000"/>
          </a:xfrm>
          <a:prstGeom prst="rect">
            <a:avLst/>
          </a:prstGeom>
        </p:spPr>
        <p:txBody>
          <a:bodyPr anchor="t" rtlCol="false" tIns="0" lIns="0" bIns="0" rIns="0">
            <a:spAutoFit/>
          </a:bodyPr>
          <a:lstStyle/>
          <a:p>
            <a:pPr algn="l">
              <a:lnSpc>
                <a:spcPts val="9000"/>
              </a:lnSpc>
            </a:pPr>
            <a:r>
              <a:rPr lang="en-US" sz="7500">
                <a:solidFill>
                  <a:srgbClr val="000000"/>
                </a:solidFill>
                <a:latin typeface="Cy Grotesk Key Semi-Bold"/>
                <a:ea typeface="Cy Grotesk Key Semi-Bold"/>
                <a:cs typeface="Cy Grotesk Key Semi-Bold"/>
                <a:sym typeface="Cy Grotesk Key Semi-Bold"/>
              </a:rPr>
              <a:t>Key Features</a:t>
            </a:r>
          </a:p>
        </p:txBody>
      </p:sp>
      <p:sp>
        <p:nvSpPr>
          <p:cNvPr name="TextBox 13" id="13"/>
          <p:cNvSpPr txBox="true"/>
          <p:nvPr/>
        </p:nvSpPr>
        <p:spPr>
          <a:xfrm rot="0">
            <a:off x="1201117" y="6451720"/>
            <a:ext cx="6118613" cy="2188209"/>
          </a:xfrm>
          <a:prstGeom prst="rect">
            <a:avLst/>
          </a:prstGeom>
        </p:spPr>
        <p:txBody>
          <a:bodyPr anchor="t" rtlCol="false" tIns="0" lIns="0" bIns="0" rIns="0">
            <a:spAutoFit/>
          </a:bodyPr>
          <a:lstStyle/>
          <a:p>
            <a:pPr algn="l" marL="0" indent="0" lvl="0">
              <a:lnSpc>
                <a:spcPts val="4340"/>
              </a:lnSpc>
            </a:pPr>
            <a:r>
              <a:rPr lang="en-US" sz="3100">
                <a:solidFill>
                  <a:srgbClr val="000000"/>
                </a:solidFill>
                <a:latin typeface="Poppins"/>
                <a:ea typeface="Poppins"/>
                <a:cs typeface="Poppins"/>
                <a:sym typeface="Poppins"/>
              </a:rPr>
              <a:t>Introduce your company's product or service as the ultimate solution to these problems.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2477033" y="1323891"/>
            <a:ext cx="6229122" cy="3605649"/>
            <a:chOff x="0" y="0"/>
            <a:chExt cx="1501100" cy="868893"/>
          </a:xfrm>
        </p:grpSpPr>
        <p:sp>
          <p:nvSpPr>
            <p:cNvPr name="Freeform 3" id="3"/>
            <p:cNvSpPr/>
            <p:nvPr/>
          </p:nvSpPr>
          <p:spPr>
            <a:xfrm flipH="false" flipV="false" rot="0">
              <a:off x="0" y="0"/>
              <a:ext cx="1501100" cy="868893"/>
            </a:xfrm>
            <a:custGeom>
              <a:avLst/>
              <a:gdLst/>
              <a:ahLst/>
              <a:cxnLst/>
              <a:rect r="r" b="b" t="t" l="l"/>
              <a:pathLst>
                <a:path h="868893" w="1501100">
                  <a:moveTo>
                    <a:pt x="45986" y="0"/>
                  </a:moveTo>
                  <a:lnTo>
                    <a:pt x="1455115" y="0"/>
                  </a:lnTo>
                  <a:cubicBezTo>
                    <a:pt x="1467311" y="0"/>
                    <a:pt x="1479007" y="4845"/>
                    <a:pt x="1487631" y="13469"/>
                  </a:cubicBezTo>
                  <a:cubicBezTo>
                    <a:pt x="1496255" y="22093"/>
                    <a:pt x="1501100" y="33790"/>
                    <a:pt x="1501100" y="45986"/>
                  </a:cubicBezTo>
                  <a:lnTo>
                    <a:pt x="1501100" y="822907"/>
                  </a:lnTo>
                  <a:cubicBezTo>
                    <a:pt x="1501100" y="835103"/>
                    <a:pt x="1496255" y="846800"/>
                    <a:pt x="1487631" y="855424"/>
                  </a:cubicBezTo>
                  <a:cubicBezTo>
                    <a:pt x="1479007" y="864048"/>
                    <a:pt x="1467311" y="868893"/>
                    <a:pt x="1455115" y="868893"/>
                  </a:cubicBezTo>
                  <a:lnTo>
                    <a:pt x="45986" y="868893"/>
                  </a:lnTo>
                  <a:cubicBezTo>
                    <a:pt x="33790" y="868893"/>
                    <a:pt x="22093" y="864048"/>
                    <a:pt x="13469" y="855424"/>
                  </a:cubicBezTo>
                  <a:cubicBezTo>
                    <a:pt x="4845" y="846800"/>
                    <a:pt x="0" y="835103"/>
                    <a:pt x="0" y="822907"/>
                  </a:cubicBezTo>
                  <a:lnTo>
                    <a:pt x="0" y="45986"/>
                  </a:lnTo>
                  <a:cubicBezTo>
                    <a:pt x="0" y="33790"/>
                    <a:pt x="4845" y="22093"/>
                    <a:pt x="13469" y="13469"/>
                  </a:cubicBezTo>
                  <a:cubicBezTo>
                    <a:pt x="22093" y="4845"/>
                    <a:pt x="33790" y="0"/>
                    <a:pt x="45986"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1501100" cy="916518"/>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2477033" y="5488777"/>
            <a:ext cx="6229122" cy="4179977"/>
            <a:chOff x="0" y="0"/>
            <a:chExt cx="1501100" cy="1007295"/>
          </a:xfrm>
        </p:grpSpPr>
        <p:sp>
          <p:nvSpPr>
            <p:cNvPr name="Freeform 6" id="6"/>
            <p:cNvSpPr/>
            <p:nvPr/>
          </p:nvSpPr>
          <p:spPr>
            <a:xfrm flipH="false" flipV="false" rot="0">
              <a:off x="0" y="0"/>
              <a:ext cx="1501100" cy="1007295"/>
            </a:xfrm>
            <a:custGeom>
              <a:avLst/>
              <a:gdLst/>
              <a:ahLst/>
              <a:cxnLst/>
              <a:rect r="r" b="b" t="t" l="l"/>
              <a:pathLst>
                <a:path h="1007295" w="1501100">
                  <a:moveTo>
                    <a:pt x="45986" y="0"/>
                  </a:moveTo>
                  <a:lnTo>
                    <a:pt x="1455115" y="0"/>
                  </a:lnTo>
                  <a:cubicBezTo>
                    <a:pt x="1467311" y="0"/>
                    <a:pt x="1479007" y="4845"/>
                    <a:pt x="1487631" y="13469"/>
                  </a:cubicBezTo>
                  <a:cubicBezTo>
                    <a:pt x="1496255" y="22093"/>
                    <a:pt x="1501100" y="33790"/>
                    <a:pt x="1501100" y="45986"/>
                  </a:cubicBezTo>
                  <a:lnTo>
                    <a:pt x="1501100" y="961310"/>
                  </a:lnTo>
                  <a:cubicBezTo>
                    <a:pt x="1501100" y="973506"/>
                    <a:pt x="1496255" y="985202"/>
                    <a:pt x="1487631" y="993826"/>
                  </a:cubicBezTo>
                  <a:cubicBezTo>
                    <a:pt x="1479007" y="1002450"/>
                    <a:pt x="1467311" y="1007295"/>
                    <a:pt x="1455115" y="1007295"/>
                  </a:cubicBezTo>
                  <a:lnTo>
                    <a:pt x="45986" y="1007295"/>
                  </a:lnTo>
                  <a:cubicBezTo>
                    <a:pt x="33790" y="1007295"/>
                    <a:pt x="22093" y="1002450"/>
                    <a:pt x="13469" y="993826"/>
                  </a:cubicBezTo>
                  <a:cubicBezTo>
                    <a:pt x="4845" y="985202"/>
                    <a:pt x="0" y="973506"/>
                    <a:pt x="0" y="961310"/>
                  </a:cubicBezTo>
                  <a:lnTo>
                    <a:pt x="0" y="45986"/>
                  </a:lnTo>
                  <a:cubicBezTo>
                    <a:pt x="0" y="33790"/>
                    <a:pt x="4845" y="22093"/>
                    <a:pt x="13469" y="13469"/>
                  </a:cubicBezTo>
                  <a:cubicBezTo>
                    <a:pt x="22093" y="4845"/>
                    <a:pt x="33790" y="0"/>
                    <a:pt x="45986"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1501100" cy="1054920"/>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0909717" y="1303640"/>
            <a:ext cx="6229122" cy="3625900"/>
            <a:chOff x="0" y="0"/>
            <a:chExt cx="1501100" cy="873773"/>
          </a:xfrm>
        </p:grpSpPr>
        <p:sp>
          <p:nvSpPr>
            <p:cNvPr name="Freeform 9" id="9"/>
            <p:cNvSpPr/>
            <p:nvPr/>
          </p:nvSpPr>
          <p:spPr>
            <a:xfrm flipH="false" flipV="false" rot="0">
              <a:off x="0" y="0"/>
              <a:ext cx="1501100" cy="873773"/>
            </a:xfrm>
            <a:custGeom>
              <a:avLst/>
              <a:gdLst/>
              <a:ahLst/>
              <a:cxnLst/>
              <a:rect r="r" b="b" t="t" l="l"/>
              <a:pathLst>
                <a:path h="873773" w="1501100">
                  <a:moveTo>
                    <a:pt x="45986" y="0"/>
                  </a:moveTo>
                  <a:lnTo>
                    <a:pt x="1455115" y="0"/>
                  </a:lnTo>
                  <a:cubicBezTo>
                    <a:pt x="1467311" y="0"/>
                    <a:pt x="1479007" y="4845"/>
                    <a:pt x="1487631" y="13469"/>
                  </a:cubicBezTo>
                  <a:cubicBezTo>
                    <a:pt x="1496255" y="22093"/>
                    <a:pt x="1501100" y="33790"/>
                    <a:pt x="1501100" y="45986"/>
                  </a:cubicBezTo>
                  <a:lnTo>
                    <a:pt x="1501100" y="827787"/>
                  </a:lnTo>
                  <a:cubicBezTo>
                    <a:pt x="1501100" y="839984"/>
                    <a:pt x="1496255" y="851680"/>
                    <a:pt x="1487631" y="860304"/>
                  </a:cubicBezTo>
                  <a:cubicBezTo>
                    <a:pt x="1479007" y="868928"/>
                    <a:pt x="1467311" y="873773"/>
                    <a:pt x="1455115" y="873773"/>
                  </a:cubicBezTo>
                  <a:lnTo>
                    <a:pt x="45986" y="873773"/>
                  </a:lnTo>
                  <a:cubicBezTo>
                    <a:pt x="33790" y="873773"/>
                    <a:pt x="22093" y="868928"/>
                    <a:pt x="13469" y="860304"/>
                  </a:cubicBezTo>
                  <a:cubicBezTo>
                    <a:pt x="4845" y="851680"/>
                    <a:pt x="0" y="839984"/>
                    <a:pt x="0" y="827787"/>
                  </a:cubicBezTo>
                  <a:lnTo>
                    <a:pt x="0" y="45986"/>
                  </a:lnTo>
                  <a:cubicBezTo>
                    <a:pt x="0" y="33790"/>
                    <a:pt x="4845" y="22093"/>
                    <a:pt x="13469" y="13469"/>
                  </a:cubicBezTo>
                  <a:cubicBezTo>
                    <a:pt x="22093" y="4845"/>
                    <a:pt x="33790" y="0"/>
                    <a:pt x="45986" y="0"/>
                  </a:cubicBezTo>
                  <a:close/>
                </a:path>
              </a:pathLst>
            </a:custGeom>
            <a:solidFill>
              <a:srgbClr val="FDFDFD"/>
            </a:solidFill>
            <a:ln w="28575" cap="rnd">
              <a:solidFill>
                <a:srgbClr val="000000"/>
              </a:solidFill>
              <a:prstDash val="solid"/>
              <a:round/>
            </a:ln>
          </p:spPr>
        </p:sp>
        <p:sp>
          <p:nvSpPr>
            <p:cNvPr name="TextBox 10" id="10"/>
            <p:cNvSpPr txBox="true"/>
            <p:nvPr/>
          </p:nvSpPr>
          <p:spPr>
            <a:xfrm>
              <a:off x="0" y="-47625"/>
              <a:ext cx="1501100" cy="921398"/>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909717" y="5429810"/>
            <a:ext cx="6229122" cy="4238944"/>
            <a:chOff x="0" y="0"/>
            <a:chExt cx="1501100" cy="1021505"/>
          </a:xfrm>
        </p:grpSpPr>
        <p:sp>
          <p:nvSpPr>
            <p:cNvPr name="Freeform 12" id="12"/>
            <p:cNvSpPr/>
            <p:nvPr/>
          </p:nvSpPr>
          <p:spPr>
            <a:xfrm flipH="false" flipV="false" rot="0">
              <a:off x="0" y="0"/>
              <a:ext cx="1501100" cy="1021505"/>
            </a:xfrm>
            <a:custGeom>
              <a:avLst/>
              <a:gdLst/>
              <a:ahLst/>
              <a:cxnLst/>
              <a:rect r="r" b="b" t="t" l="l"/>
              <a:pathLst>
                <a:path h="1021505" w="1501100">
                  <a:moveTo>
                    <a:pt x="45986" y="0"/>
                  </a:moveTo>
                  <a:lnTo>
                    <a:pt x="1455115" y="0"/>
                  </a:lnTo>
                  <a:cubicBezTo>
                    <a:pt x="1467311" y="0"/>
                    <a:pt x="1479007" y="4845"/>
                    <a:pt x="1487631" y="13469"/>
                  </a:cubicBezTo>
                  <a:cubicBezTo>
                    <a:pt x="1496255" y="22093"/>
                    <a:pt x="1501100" y="33790"/>
                    <a:pt x="1501100" y="45986"/>
                  </a:cubicBezTo>
                  <a:lnTo>
                    <a:pt x="1501100" y="975520"/>
                  </a:lnTo>
                  <a:cubicBezTo>
                    <a:pt x="1501100" y="987716"/>
                    <a:pt x="1496255" y="999412"/>
                    <a:pt x="1487631" y="1008036"/>
                  </a:cubicBezTo>
                  <a:cubicBezTo>
                    <a:pt x="1479007" y="1016660"/>
                    <a:pt x="1467311" y="1021505"/>
                    <a:pt x="1455115" y="1021505"/>
                  </a:cubicBezTo>
                  <a:lnTo>
                    <a:pt x="45986" y="1021505"/>
                  </a:lnTo>
                  <a:cubicBezTo>
                    <a:pt x="33790" y="1021505"/>
                    <a:pt x="22093" y="1016660"/>
                    <a:pt x="13469" y="1008036"/>
                  </a:cubicBezTo>
                  <a:cubicBezTo>
                    <a:pt x="4845" y="999412"/>
                    <a:pt x="0" y="987716"/>
                    <a:pt x="0" y="975520"/>
                  </a:cubicBezTo>
                  <a:lnTo>
                    <a:pt x="0" y="45986"/>
                  </a:lnTo>
                  <a:cubicBezTo>
                    <a:pt x="0" y="33790"/>
                    <a:pt x="4845" y="22093"/>
                    <a:pt x="13469" y="13469"/>
                  </a:cubicBezTo>
                  <a:cubicBezTo>
                    <a:pt x="22093" y="4845"/>
                    <a:pt x="33790" y="0"/>
                    <a:pt x="45986" y="0"/>
                  </a:cubicBezTo>
                  <a:close/>
                </a:path>
              </a:pathLst>
            </a:custGeom>
            <a:solidFill>
              <a:srgbClr val="FDFDFD"/>
            </a:solidFill>
            <a:ln w="28575" cap="rnd">
              <a:solidFill>
                <a:srgbClr val="000000"/>
              </a:solidFill>
              <a:prstDash val="solid"/>
              <a:round/>
            </a:ln>
          </p:spPr>
        </p:sp>
        <p:sp>
          <p:nvSpPr>
            <p:cNvPr name="TextBox 13" id="13"/>
            <p:cNvSpPr txBox="true"/>
            <p:nvPr/>
          </p:nvSpPr>
          <p:spPr>
            <a:xfrm>
              <a:off x="0" y="-47625"/>
              <a:ext cx="1501100" cy="1069130"/>
            </a:xfrm>
            <a:prstGeom prst="rect">
              <a:avLst/>
            </a:prstGeom>
          </p:spPr>
          <p:txBody>
            <a:bodyPr anchor="ctr" rtlCol="false" tIns="50800" lIns="50800" bIns="50800" rIns="50800"/>
            <a:lstStyle/>
            <a:p>
              <a:pPr algn="ctr">
                <a:lnSpc>
                  <a:spcPts val="1960"/>
                </a:lnSpc>
              </a:pPr>
            </a:p>
          </p:txBody>
        </p:sp>
      </p:grpSp>
      <p:sp>
        <p:nvSpPr>
          <p:cNvPr name="TextBox 14" id="14"/>
          <p:cNvSpPr txBox="true"/>
          <p:nvPr/>
        </p:nvSpPr>
        <p:spPr>
          <a:xfrm rot="0">
            <a:off x="3052313" y="1773602"/>
            <a:ext cx="3067218"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Data Aggregation</a:t>
            </a:r>
          </a:p>
        </p:txBody>
      </p:sp>
      <p:sp>
        <p:nvSpPr>
          <p:cNvPr name="TextBox 15" id="15"/>
          <p:cNvSpPr txBox="true"/>
          <p:nvPr/>
        </p:nvSpPr>
        <p:spPr>
          <a:xfrm rot="0">
            <a:off x="3052313" y="6093264"/>
            <a:ext cx="3067218"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Reporting and Visualization</a:t>
            </a:r>
          </a:p>
        </p:txBody>
      </p:sp>
      <p:sp>
        <p:nvSpPr>
          <p:cNvPr name="TextBox 16" id="16"/>
          <p:cNvSpPr txBox="true"/>
          <p:nvPr/>
        </p:nvSpPr>
        <p:spPr>
          <a:xfrm rot="0">
            <a:off x="11586733" y="1849802"/>
            <a:ext cx="3577878"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Sentiment Analysis</a:t>
            </a:r>
          </a:p>
        </p:txBody>
      </p:sp>
      <p:sp>
        <p:nvSpPr>
          <p:cNvPr name="TextBox 17" id="17"/>
          <p:cNvSpPr txBox="true"/>
          <p:nvPr/>
        </p:nvSpPr>
        <p:spPr>
          <a:xfrm rot="0">
            <a:off x="11586733" y="6040430"/>
            <a:ext cx="3577878"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Follow-up Actions</a:t>
            </a:r>
          </a:p>
        </p:txBody>
      </p:sp>
      <p:sp>
        <p:nvSpPr>
          <p:cNvPr name="TextBox 18" id="18"/>
          <p:cNvSpPr txBox="true"/>
          <p:nvPr/>
        </p:nvSpPr>
        <p:spPr>
          <a:xfrm rot="0">
            <a:off x="3052313" y="3030864"/>
            <a:ext cx="4799120"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Collect responses in Google Sheets and categorize by sentiment.</a:t>
            </a:r>
          </a:p>
        </p:txBody>
      </p:sp>
      <p:sp>
        <p:nvSpPr>
          <p:cNvPr name="TextBox 19" id="19"/>
          <p:cNvSpPr txBox="true"/>
          <p:nvPr/>
        </p:nvSpPr>
        <p:spPr>
          <a:xfrm rot="0">
            <a:off x="3052313" y="7262723"/>
            <a:ext cx="4478628" cy="1995577"/>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 Generate summary reports and visualizations in Google Sheets.</a:t>
            </a:r>
          </a:p>
        </p:txBody>
      </p:sp>
      <p:sp>
        <p:nvSpPr>
          <p:cNvPr name="TextBox 20" id="20"/>
          <p:cNvSpPr txBox="true"/>
          <p:nvPr/>
        </p:nvSpPr>
        <p:spPr>
          <a:xfrm rot="0">
            <a:off x="11485557" y="3030864"/>
            <a:ext cx="5077442"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 Use AI to analyze feedback and categorize it as positive, neutral, or negative.</a:t>
            </a:r>
          </a:p>
        </p:txBody>
      </p:sp>
      <p:sp>
        <p:nvSpPr>
          <p:cNvPr name="TextBox 21" id="21"/>
          <p:cNvSpPr txBox="true"/>
          <p:nvPr/>
        </p:nvSpPr>
        <p:spPr>
          <a:xfrm rot="0">
            <a:off x="11586733" y="7262723"/>
            <a:ext cx="5077442" cy="150033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Trigger automated emails based on sentiment analysis results.</a:t>
            </a:r>
          </a:p>
        </p:txBody>
      </p:sp>
      <p:grpSp>
        <p:nvGrpSpPr>
          <p:cNvPr name="Group 22" id="22"/>
          <p:cNvGrpSpPr/>
          <p:nvPr/>
        </p:nvGrpSpPr>
        <p:grpSpPr>
          <a:xfrm rot="0">
            <a:off x="958661" y="718671"/>
            <a:ext cx="1870929" cy="187092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CB8"/>
            </a:solidFill>
            <a:ln w="28575" cap="sq">
              <a:solidFill>
                <a:srgbClr val="000000"/>
              </a:solidFill>
              <a:prstDash val="solid"/>
              <a:miter/>
            </a:ln>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25" id="25"/>
          <p:cNvGrpSpPr/>
          <p:nvPr/>
        </p:nvGrpSpPr>
        <p:grpSpPr>
          <a:xfrm rot="0">
            <a:off x="958661" y="5193847"/>
            <a:ext cx="1870929" cy="187092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39"/>
            </a:solidFill>
            <a:ln w="28575" cap="sq">
              <a:solidFill>
                <a:srgbClr val="000000"/>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28" id="28"/>
          <p:cNvGrpSpPr/>
          <p:nvPr/>
        </p:nvGrpSpPr>
        <p:grpSpPr>
          <a:xfrm rot="0">
            <a:off x="9496730" y="5193847"/>
            <a:ext cx="1870929" cy="187092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4D2"/>
            </a:solidFill>
            <a:ln w="28575" cap="sq">
              <a:solidFill>
                <a:srgbClr val="000000"/>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grpSp>
        <p:nvGrpSpPr>
          <p:cNvPr name="Group 31" id="31"/>
          <p:cNvGrpSpPr/>
          <p:nvPr/>
        </p:nvGrpSpPr>
        <p:grpSpPr>
          <a:xfrm rot="0">
            <a:off x="9496730" y="698420"/>
            <a:ext cx="1870929" cy="187092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5D71"/>
            </a:solidFill>
            <a:ln w="28575" cap="sq">
              <a:solidFill>
                <a:srgbClr val="000000"/>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1960"/>
                </a:lnSpc>
              </a:pPr>
            </a:p>
          </p:txBody>
        </p:sp>
      </p:grpSp>
      <p:sp>
        <p:nvSpPr>
          <p:cNvPr name="TextBox 34" id="34"/>
          <p:cNvSpPr txBox="true"/>
          <p:nvPr/>
        </p:nvSpPr>
        <p:spPr>
          <a:xfrm rot="0">
            <a:off x="1274799" y="1438255"/>
            <a:ext cx="1238654" cy="631787"/>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1</a:t>
            </a:r>
          </a:p>
        </p:txBody>
      </p:sp>
      <p:sp>
        <p:nvSpPr>
          <p:cNvPr name="TextBox 35" id="35"/>
          <p:cNvSpPr txBox="true"/>
          <p:nvPr/>
        </p:nvSpPr>
        <p:spPr>
          <a:xfrm rot="0">
            <a:off x="1274799" y="5913430"/>
            <a:ext cx="1238654" cy="631787"/>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3</a:t>
            </a:r>
          </a:p>
        </p:txBody>
      </p:sp>
      <p:sp>
        <p:nvSpPr>
          <p:cNvPr name="TextBox 36" id="36"/>
          <p:cNvSpPr txBox="true"/>
          <p:nvPr/>
        </p:nvSpPr>
        <p:spPr>
          <a:xfrm rot="0">
            <a:off x="9812867" y="5916788"/>
            <a:ext cx="1238654" cy="631787"/>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4</a:t>
            </a:r>
          </a:p>
        </p:txBody>
      </p:sp>
      <p:sp>
        <p:nvSpPr>
          <p:cNvPr name="TextBox 37" id="37"/>
          <p:cNvSpPr txBox="true"/>
          <p:nvPr/>
        </p:nvSpPr>
        <p:spPr>
          <a:xfrm rot="0">
            <a:off x="9812867" y="1418004"/>
            <a:ext cx="1238654" cy="631787"/>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2</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2547072" y="946479"/>
            <a:ext cx="14712228" cy="2202641"/>
            <a:chOff x="0" y="0"/>
            <a:chExt cx="3545369" cy="530795"/>
          </a:xfrm>
        </p:grpSpPr>
        <p:sp>
          <p:nvSpPr>
            <p:cNvPr name="Freeform 3" id="3"/>
            <p:cNvSpPr/>
            <p:nvPr/>
          </p:nvSpPr>
          <p:spPr>
            <a:xfrm flipH="false" flipV="false" rot="0">
              <a:off x="0" y="0"/>
              <a:ext cx="3545368" cy="530795"/>
            </a:xfrm>
            <a:custGeom>
              <a:avLst/>
              <a:gdLst/>
              <a:ahLst/>
              <a:cxnLst/>
              <a:rect r="r" b="b" t="t" l="l"/>
              <a:pathLst>
                <a:path h="530795" w="3545368">
                  <a:moveTo>
                    <a:pt x="19470" y="0"/>
                  </a:moveTo>
                  <a:lnTo>
                    <a:pt x="3525898" y="0"/>
                  </a:lnTo>
                  <a:cubicBezTo>
                    <a:pt x="3536651" y="0"/>
                    <a:pt x="3545368" y="8717"/>
                    <a:pt x="3545368" y="19470"/>
                  </a:cubicBezTo>
                  <a:lnTo>
                    <a:pt x="3545368" y="511325"/>
                  </a:lnTo>
                  <a:cubicBezTo>
                    <a:pt x="3545368" y="516488"/>
                    <a:pt x="3543317" y="521441"/>
                    <a:pt x="3539666" y="525092"/>
                  </a:cubicBezTo>
                  <a:cubicBezTo>
                    <a:pt x="3536014" y="528744"/>
                    <a:pt x="3531062" y="530795"/>
                    <a:pt x="3525898" y="530795"/>
                  </a:cubicBezTo>
                  <a:lnTo>
                    <a:pt x="19470" y="530795"/>
                  </a:lnTo>
                  <a:cubicBezTo>
                    <a:pt x="14306" y="530795"/>
                    <a:pt x="9354" y="528744"/>
                    <a:pt x="5703" y="525092"/>
                  </a:cubicBezTo>
                  <a:cubicBezTo>
                    <a:pt x="2051" y="521441"/>
                    <a:pt x="0" y="516488"/>
                    <a:pt x="0" y="511325"/>
                  </a:cubicBezTo>
                  <a:lnTo>
                    <a:pt x="0" y="19470"/>
                  </a:lnTo>
                  <a:cubicBezTo>
                    <a:pt x="0" y="14306"/>
                    <a:pt x="2051" y="9354"/>
                    <a:pt x="5703" y="5703"/>
                  </a:cubicBezTo>
                  <a:cubicBezTo>
                    <a:pt x="9354" y="2051"/>
                    <a:pt x="14306" y="0"/>
                    <a:pt x="19470"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3545369" cy="578420"/>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2547072" y="3669255"/>
            <a:ext cx="14712228" cy="2869809"/>
            <a:chOff x="0" y="0"/>
            <a:chExt cx="3545369" cy="691570"/>
          </a:xfrm>
        </p:grpSpPr>
        <p:sp>
          <p:nvSpPr>
            <p:cNvPr name="Freeform 6" id="6"/>
            <p:cNvSpPr/>
            <p:nvPr/>
          </p:nvSpPr>
          <p:spPr>
            <a:xfrm flipH="false" flipV="false" rot="0">
              <a:off x="0" y="0"/>
              <a:ext cx="3545368" cy="691570"/>
            </a:xfrm>
            <a:custGeom>
              <a:avLst/>
              <a:gdLst/>
              <a:ahLst/>
              <a:cxnLst/>
              <a:rect r="r" b="b" t="t" l="l"/>
              <a:pathLst>
                <a:path h="691570" w="3545368">
                  <a:moveTo>
                    <a:pt x="19470" y="0"/>
                  </a:moveTo>
                  <a:lnTo>
                    <a:pt x="3525898" y="0"/>
                  </a:lnTo>
                  <a:cubicBezTo>
                    <a:pt x="3536651" y="0"/>
                    <a:pt x="3545368" y="8717"/>
                    <a:pt x="3545368" y="19470"/>
                  </a:cubicBezTo>
                  <a:lnTo>
                    <a:pt x="3545368" y="672099"/>
                  </a:lnTo>
                  <a:cubicBezTo>
                    <a:pt x="3545368" y="677263"/>
                    <a:pt x="3543317" y="682216"/>
                    <a:pt x="3539666" y="685867"/>
                  </a:cubicBezTo>
                  <a:cubicBezTo>
                    <a:pt x="3536014" y="689518"/>
                    <a:pt x="3531062" y="691570"/>
                    <a:pt x="3525898" y="691570"/>
                  </a:cubicBezTo>
                  <a:lnTo>
                    <a:pt x="19470" y="691570"/>
                  </a:lnTo>
                  <a:cubicBezTo>
                    <a:pt x="14306" y="691570"/>
                    <a:pt x="9354" y="689518"/>
                    <a:pt x="5703" y="685867"/>
                  </a:cubicBezTo>
                  <a:cubicBezTo>
                    <a:pt x="2051" y="682216"/>
                    <a:pt x="0" y="677263"/>
                    <a:pt x="0" y="672099"/>
                  </a:cubicBezTo>
                  <a:lnTo>
                    <a:pt x="0" y="19470"/>
                  </a:lnTo>
                  <a:cubicBezTo>
                    <a:pt x="0" y="14306"/>
                    <a:pt x="2051" y="9354"/>
                    <a:pt x="5703" y="5703"/>
                  </a:cubicBezTo>
                  <a:cubicBezTo>
                    <a:pt x="9354" y="2051"/>
                    <a:pt x="14306" y="0"/>
                    <a:pt x="19470"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3545369" cy="739195"/>
            </a:xfrm>
            <a:prstGeom prst="rect">
              <a:avLst/>
            </a:prstGeom>
          </p:spPr>
          <p:txBody>
            <a:bodyPr anchor="ctr" rtlCol="false" tIns="50800" lIns="50800" bIns="50800" rIns="50800"/>
            <a:lstStyle/>
            <a:p>
              <a:pPr algn="ctr">
                <a:lnSpc>
                  <a:spcPts val="1960"/>
                </a:lnSpc>
              </a:pPr>
            </a:p>
          </p:txBody>
        </p:sp>
      </p:grpSp>
      <p:sp>
        <p:nvSpPr>
          <p:cNvPr name="TextBox 8" id="8"/>
          <p:cNvSpPr txBox="true"/>
          <p:nvPr/>
        </p:nvSpPr>
        <p:spPr>
          <a:xfrm rot="0">
            <a:off x="3244820" y="1238643"/>
            <a:ext cx="6836395" cy="504806"/>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Real-Time Sentiment Analysis</a:t>
            </a:r>
          </a:p>
        </p:txBody>
      </p:sp>
      <p:sp>
        <p:nvSpPr>
          <p:cNvPr name="TextBox 9" id="9"/>
          <p:cNvSpPr txBox="true"/>
          <p:nvPr/>
        </p:nvSpPr>
        <p:spPr>
          <a:xfrm rot="0">
            <a:off x="3244820" y="4036947"/>
            <a:ext cx="6171281"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Intuitive AI Integration</a:t>
            </a:r>
          </a:p>
        </p:txBody>
      </p:sp>
      <p:sp>
        <p:nvSpPr>
          <p:cNvPr name="TextBox 10" id="10"/>
          <p:cNvSpPr txBox="true"/>
          <p:nvPr/>
        </p:nvSpPr>
        <p:spPr>
          <a:xfrm rot="0">
            <a:off x="3244820" y="1816339"/>
            <a:ext cx="13076748" cy="100520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Automatically categorizes feedback based on sentiment as it is received, providing instant insights into customer satisfaction levels.</a:t>
            </a:r>
          </a:p>
        </p:txBody>
      </p:sp>
      <p:sp>
        <p:nvSpPr>
          <p:cNvPr name="TextBox 11" id="11"/>
          <p:cNvSpPr txBox="true"/>
          <p:nvPr/>
        </p:nvSpPr>
        <p:spPr>
          <a:xfrm rot="0">
            <a:off x="3244820" y="4617972"/>
            <a:ext cx="13076748" cy="1500504"/>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Offers an easy-to-use platform that integrates AI-driven sentiment analysis without requiring technical expertise, making advanced AI accessible to all users.</a:t>
            </a:r>
          </a:p>
        </p:txBody>
      </p:sp>
      <p:grpSp>
        <p:nvGrpSpPr>
          <p:cNvPr name="Group 12" id="12"/>
          <p:cNvGrpSpPr/>
          <p:nvPr/>
        </p:nvGrpSpPr>
        <p:grpSpPr>
          <a:xfrm rot="0">
            <a:off x="1354538" y="341260"/>
            <a:ext cx="1870929" cy="187092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2BCB8"/>
            </a:solidFill>
            <a:ln w="28575" cap="sq">
              <a:solidFill>
                <a:srgbClr val="000000"/>
              </a:solidFill>
              <a:prstDash val="solid"/>
              <a:miter/>
            </a:ln>
          </p:spPr>
        </p:sp>
        <p:sp>
          <p:nvSpPr>
            <p:cNvPr name="TextBox 14" id="14"/>
            <p:cNvSpPr txBox="true"/>
            <p:nvPr/>
          </p:nvSpPr>
          <p:spPr>
            <a:xfrm>
              <a:off x="190500" y="142875"/>
              <a:ext cx="431800" cy="479425"/>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354538" y="3069180"/>
            <a:ext cx="1870929" cy="187092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9A39"/>
            </a:solidFill>
            <a:ln w="28575" cap="sq">
              <a:solidFill>
                <a:srgbClr val="000000"/>
              </a:solidFill>
              <a:prstDash val="solid"/>
              <a:miter/>
            </a:ln>
          </p:spPr>
        </p:sp>
        <p:sp>
          <p:nvSpPr>
            <p:cNvPr name="TextBox 17" id="17"/>
            <p:cNvSpPr txBox="true"/>
            <p:nvPr/>
          </p:nvSpPr>
          <p:spPr>
            <a:xfrm>
              <a:off x="190500" y="142875"/>
              <a:ext cx="431800" cy="479425"/>
            </a:xfrm>
            <a:prstGeom prst="rect">
              <a:avLst/>
            </a:prstGeom>
          </p:spPr>
          <p:txBody>
            <a:bodyPr anchor="ctr" rtlCol="false" tIns="50800" lIns="50800" bIns="50800" rIns="50800"/>
            <a:lstStyle/>
            <a:p>
              <a:pPr algn="ctr">
                <a:lnSpc>
                  <a:spcPts val="1960"/>
                </a:lnSpc>
              </a:pPr>
            </a:p>
          </p:txBody>
        </p:sp>
      </p:grpSp>
      <p:sp>
        <p:nvSpPr>
          <p:cNvPr name="TextBox 18" id="18"/>
          <p:cNvSpPr txBox="true"/>
          <p:nvPr/>
        </p:nvSpPr>
        <p:spPr>
          <a:xfrm rot="0">
            <a:off x="1670676" y="1060825"/>
            <a:ext cx="1238654" cy="631825"/>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1</a:t>
            </a:r>
          </a:p>
        </p:txBody>
      </p:sp>
      <p:sp>
        <p:nvSpPr>
          <p:cNvPr name="TextBox 19" id="19"/>
          <p:cNvSpPr txBox="true"/>
          <p:nvPr/>
        </p:nvSpPr>
        <p:spPr>
          <a:xfrm rot="0">
            <a:off x="1670676" y="3788744"/>
            <a:ext cx="1238654" cy="631825"/>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2</a:t>
            </a:r>
          </a:p>
        </p:txBody>
      </p:sp>
      <p:grpSp>
        <p:nvGrpSpPr>
          <p:cNvPr name="Group 20" id="20"/>
          <p:cNvGrpSpPr/>
          <p:nvPr/>
        </p:nvGrpSpPr>
        <p:grpSpPr>
          <a:xfrm rot="0">
            <a:off x="2527719" y="7068736"/>
            <a:ext cx="14712228" cy="2485008"/>
            <a:chOff x="0" y="0"/>
            <a:chExt cx="3545369" cy="598840"/>
          </a:xfrm>
        </p:grpSpPr>
        <p:sp>
          <p:nvSpPr>
            <p:cNvPr name="Freeform 21" id="21"/>
            <p:cNvSpPr/>
            <p:nvPr/>
          </p:nvSpPr>
          <p:spPr>
            <a:xfrm flipH="false" flipV="false" rot="0">
              <a:off x="0" y="0"/>
              <a:ext cx="3545368" cy="598840"/>
            </a:xfrm>
            <a:custGeom>
              <a:avLst/>
              <a:gdLst/>
              <a:ahLst/>
              <a:cxnLst/>
              <a:rect r="r" b="b" t="t" l="l"/>
              <a:pathLst>
                <a:path h="598840" w="3545368">
                  <a:moveTo>
                    <a:pt x="19470" y="0"/>
                  </a:moveTo>
                  <a:lnTo>
                    <a:pt x="3525898" y="0"/>
                  </a:lnTo>
                  <a:cubicBezTo>
                    <a:pt x="3536651" y="0"/>
                    <a:pt x="3545368" y="8717"/>
                    <a:pt x="3545368" y="19470"/>
                  </a:cubicBezTo>
                  <a:lnTo>
                    <a:pt x="3545368" y="579370"/>
                  </a:lnTo>
                  <a:cubicBezTo>
                    <a:pt x="3545368" y="584533"/>
                    <a:pt x="3543317" y="589486"/>
                    <a:pt x="3539666" y="593137"/>
                  </a:cubicBezTo>
                  <a:cubicBezTo>
                    <a:pt x="3536014" y="596789"/>
                    <a:pt x="3531062" y="598840"/>
                    <a:pt x="3525898" y="598840"/>
                  </a:cubicBezTo>
                  <a:lnTo>
                    <a:pt x="19470" y="598840"/>
                  </a:lnTo>
                  <a:cubicBezTo>
                    <a:pt x="14306" y="598840"/>
                    <a:pt x="9354" y="596789"/>
                    <a:pt x="5703" y="593137"/>
                  </a:cubicBezTo>
                  <a:cubicBezTo>
                    <a:pt x="2051" y="589486"/>
                    <a:pt x="0" y="584533"/>
                    <a:pt x="0" y="579370"/>
                  </a:cubicBezTo>
                  <a:lnTo>
                    <a:pt x="0" y="19470"/>
                  </a:lnTo>
                  <a:cubicBezTo>
                    <a:pt x="0" y="14306"/>
                    <a:pt x="2051" y="9354"/>
                    <a:pt x="5703" y="5703"/>
                  </a:cubicBezTo>
                  <a:cubicBezTo>
                    <a:pt x="9354" y="2051"/>
                    <a:pt x="14306" y="0"/>
                    <a:pt x="19470" y="0"/>
                  </a:cubicBezTo>
                  <a:close/>
                </a:path>
              </a:pathLst>
            </a:custGeom>
            <a:solidFill>
              <a:srgbClr val="FDFDFD"/>
            </a:solidFill>
            <a:ln w="28575" cap="rnd">
              <a:solidFill>
                <a:srgbClr val="000000"/>
              </a:solidFill>
              <a:prstDash val="solid"/>
              <a:round/>
            </a:ln>
          </p:spPr>
        </p:sp>
        <p:sp>
          <p:nvSpPr>
            <p:cNvPr name="TextBox 22" id="22"/>
            <p:cNvSpPr txBox="true"/>
            <p:nvPr/>
          </p:nvSpPr>
          <p:spPr>
            <a:xfrm>
              <a:off x="0" y="-47625"/>
              <a:ext cx="3545369" cy="646465"/>
            </a:xfrm>
            <a:prstGeom prst="rect">
              <a:avLst/>
            </a:prstGeom>
          </p:spPr>
          <p:txBody>
            <a:bodyPr anchor="ctr" rtlCol="false" tIns="50800" lIns="50800" bIns="50800" rIns="50800"/>
            <a:lstStyle/>
            <a:p>
              <a:pPr algn="ctr">
                <a:lnSpc>
                  <a:spcPts val="1960"/>
                </a:lnSpc>
              </a:pPr>
            </a:p>
          </p:txBody>
        </p:sp>
      </p:grpSp>
      <p:sp>
        <p:nvSpPr>
          <p:cNvPr name="TextBox 23" id="23"/>
          <p:cNvSpPr txBox="true"/>
          <p:nvPr/>
        </p:nvSpPr>
        <p:spPr>
          <a:xfrm rot="0">
            <a:off x="3225467" y="7436447"/>
            <a:ext cx="9891027" cy="504806"/>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Notion Integration</a:t>
            </a:r>
          </a:p>
        </p:txBody>
      </p:sp>
      <p:sp>
        <p:nvSpPr>
          <p:cNvPr name="TextBox 24" id="24"/>
          <p:cNvSpPr txBox="true"/>
          <p:nvPr/>
        </p:nvSpPr>
        <p:spPr>
          <a:xfrm rot="0">
            <a:off x="3225467" y="8017453"/>
            <a:ext cx="13076748" cy="509847"/>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Store feedback data in Notion for centralized management.</a:t>
            </a:r>
          </a:p>
        </p:txBody>
      </p:sp>
      <p:grpSp>
        <p:nvGrpSpPr>
          <p:cNvPr name="Group 25" id="25"/>
          <p:cNvGrpSpPr/>
          <p:nvPr/>
        </p:nvGrpSpPr>
        <p:grpSpPr>
          <a:xfrm rot="0">
            <a:off x="1420653" y="6539064"/>
            <a:ext cx="1870929" cy="187092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484D2"/>
            </a:solidFill>
            <a:ln w="28575" cap="sq">
              <a:solidFill>
                <a:srgbClr val="000000"/>
              </a:solidFill>
              <a:prstDash val="solid"/>
              <a:miter/>
            </a:ln>
          </p:spPr>
        </p:sp>
        <p:sp>
          <p:nvSpPr>
            <p:cNvPr name="TextBox 27" id="27"/>
            <p:cNvSpPr txBox="true"/>
            <p:nvPr/>
          </p:nvSpPr>
          <p:spPr>
            <a:xfrm>
              <a:off x="190500" y="142875"/>
              <a:ext cx="431800" cy="479425"/>
            </a:xfrm>
            <a:prstGeom prst="rect">
              <a:avLst/>
            </a:prstGeom>
          </p:spPr>
          <p:txBody>
            <a:bodyPr anchor="ctr" rtlCol="false" tIns="50800" lIns="50800" bIns="50800" rIns="50800"/>
            <a:lstStyle/>
            <a:p>
              <a:pPr algn="ctr">
                <a:lnSpc>
                  <a:spcPts val="1960"/>
                </a:lnSpc>
              </a:pPr>
            </a:p>
          </p:txBody>
        </p:sp>
      </p:grpSp>
      <p:sp>
        <p:nvSpPr>
          <p:cNvPr name="TextBox 28" id="28"/>
          <p:cNvSpPr txBox="true"/>
          <p:nvPr/>
        </p:nvSpPr>
        <p:spPr>
          <a:xfrm rot="0">
            <a:off x="1736791" y="7262964"/>
            <a:ext cx="1238654" cy="631825"/>
          </a:xfrm>
          <a:prstGeom prst="rect">
            <a:avLst/>
          </a:prstGeom>
        </p:spPr>
        <p:txBody>
          <a:bodyPr anchor="t" rtlCol="false" tIns="0" lIns="0" bIns="0" rIns="0">
            <a:spAutoFit/>
          </a:bodyPr>
          <a:lstStyle/>
          <a:p>
            <a:pPr algn="ctr">
              <a:lnSpc>
                <a:spcPts val="4399"/>
              </a:lnSpc>
            </a:pPr>
            <a:r>
              <a:rPr lang="en-US" sz="5499">
                <a:solidFill>
                  <a:srgbClr val="FDFDFD"/>
                </a:solidFill>
                <a:latin typeface="Cy Grotesk Key Semi-Bold"/>
                <a:ea typeface="Cy Grotesk Key Semi-Bold"/>
                <a:cs typeface="Cy Grotesk Key Semi-Bold"/>
                <a:sym typeface="Cy Grotesk Key Semi-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1356132" y="2471068"/>
            <a:ext cx="6063913" cy="3335100"/>
            <a:chOff x="0" y="0"/>
            <a:chExt cx="2865049" cy="1575752"/>
          </a:xfrm>
        </p:grpSpPr>
        <p:sp>
          <p:nvSpPr>
            <p:cNvPr name="Freeform 3" id="3"/>
            <p:cNvSpPr/>
            <p:nvPr/>
          </p:nvSpPr>
          <p:spPr>
            <a:xfrm flipH="false" flipV="false" rot="0">
              <a:off x="0" y="0"/>
              <a:ext cx="2865049" cy="1575752"/>
            </a:xfrm>
            <a:custGeom>
              <a:avLst/>
              <a:gdLst/>
              <a:ahLst/>
              <a:cxnLst/>
              <a:rect r="r" b="b" t="t" l="l"/>
              <a:pathLst>
                <a:path h="1575752" w="2865049">
                  <a:moveTo>
                    <a:pt x="30641" y="0"/>
                  </a:moveTo>
                  <a:lnTo>
                    <a:pt x="2834408" y="0"/>
                  </a:lnTo>
                  <a:cubicBezTo>
                    <a:pt x="2842535" y="0"/>
                    <a:pt x="2850328" y="3228"/>
                    <a:pt x="2856075" y="8975"/>
                  </a:cubicBezTo>
                  <a:cubicBezTo>
                    <a:pt x="2861821" y="14721"/>
                    <a:pt x="2865049" y="22515"/>
                    <a:pt x="2865049" y="30641"/>
                  </a:cubicBezTo>
                  <a:lnTo>
                    <a:pt x="2865049" y="1545111"/>
                  </a:lnTo>
                  <a:cubicBezTo>
                    <a:pt x="2865049" y="1562034"/>
                    <a:pt x="2851331" y="1575752"/>
                    <a:pt x="2834408" y="1575752"/>
                  </a:cubicBezTo>
                  <a:lnTo>
                    <a:pt x="30641" y="1575752"/>
                  </a:lnTo>
                  <a:cubicBezTo>
                    <a:pt x="13719" y="1575752"/>
                    <a:pt x="0" y="1562034"/>
                    <a:pt x="0" y="1545111"/>
                  </a:cubicBezTo>
                  <a:lnTo>
                    <a:pt x="0" y="30641"/>
                  </a:lnTo>
                  <a:cubicBezTo>
                    <a:pt x="0" y="13719"/>
                    <a:pt x="13719" y="0"/>
                    <a:pt x="30641"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2865049" cy="1623377"/>
            </a:xfrm>
            <a:prstGeom prst="rect">
              <a:avLst/>
            </a:prstGeom>
          </p:spPr>
          <p:txBody>
            <a:bodyPr anchor="ctr" rtlCol="false" tIns="50800" lIns="50800" bIns="50800" rIns="50800"/>
            <a:lstStyle/>
            <a:p>
              <a:pPr algn="ctr">
                <a:lnSpc>
                  <a:spcPts val="1960"/>
                </a:lnSpc>
              </a:pPr>
            </a:p>
          </p:txBody>
        </p:sp>
      </p:grpSp>
      <p:sp>
        <p:nvSpPr>
          <p:cNvPr name="Freeform 5" id="5"/>
          <p:cNvSpPr/>
          <p:nvPr/>
        </p:nvSpPr>
        <p:spPr>
          <a:xfrm flipH="false" flipV="false" rot="0">
            <a:off x="1356132" y="1383828"/>
            <a:ext cx="6063913" cy="1306204"/>
          </a:xfrm>
          <a:custGeom>
            <a:avLst/>
            <a:gdLst/>
            <a:ahLst/>
            <a:cxnLst/>
            <a:rect r="r" b="b" t="t" l="l"/>
            <a:pathLst>
              <a:path h="1306204" w="6063913">
                <a:moveTo>
                  <a:pt x="0" y="0"/>
                </a:moveTo>
                <a:lnTo>
                  <a:pt x="6063913" y="0"/>
                </a:lnTo>
                <a:lnTo>
                  <a:pt x="6063913" y="1306204"/>
                </a:lnTo>
                <a:lnTo>
                  <a:pt x="0" y="1306204"/>
                </a:lnTo>
                <a:lnTo>
                  <a:pt x="0" y="0"/>
                </a:lnTo>
                <a:close/>
              </a:path>
            </a:pathLst>
          </a:custGeom>
          <a:blipFill>
            <a:blip r:embed="rId2">
              <a:extLst>
                <a:ext uri="{96DAC541-7B7A-43D3-8B79-37D633B846F1}">
                  <asvg:svgBlip xmlns:asvg="http://schemas.microsoft.com/office/drawing/2016/SVG/main" r:embed="rId3"/>
                </a:ext>
              </a:extLst>
            </a:blip>
            <a:stretch>
              <a:fillRect l="0" t="0" r="0" b="-271391"/>
            </a:stretch>
          </a:blipFill>
        </p:spPr>
      </p:sp>
      <p:sp>
        <p:nvSpPr>
          <p:cNvPr name="Freeform 6" id="6"/>
          <p:cNvSpPr/>
          <p:nvPr/>
        </p:nvSpPr>
        <p:spPr>
          <a:xfrm flipH="false" flipV="false" rot="-4125875">
            <a:off x="8051621" y="196195"/>
            <a:ext cx="1797576" cy="2207733"/>
          </a:xfrm>
          <a:custGeom>
            <a:avLst/>
            <a:gdLst/>
            <a:ahLst/>
            <a:cxnLst/>
            <a:rect r="r" b="b" t="t" l="l"/>
            <a:pathLst>
              <a:path h="2207733" w="1797576">
                <a:moveTo>
                  <a:pt x="0" y="0"/>
                </a:moveTo>
                <a:lnTo>
                  <a:pt x="1797576" y="0"/>
                </a:lnTo>
                <a:lnTo>
                  <a:pt x="1797576" y="2207733"/>
                </a:lnTo>
                <a:lnTo>
                  <a:pt x="0" y="2207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8717109" y="1028700"/>
            <a:ext cx="8928798" cy="3822238"/>
            <a:chOff x="0" y="0"/>
            <a:chExt cx="2151671" cy="921087"/>
          </a:xfrm>
        </p:grpSpPr>
        <p:sp>
          <p:nvSpPr>
            <p:cNvPr name="Freeform 8" id="8"/>
            <p:cNvSpPr/>
            <p:nvPr/>
          </p:nvSpPr>
          <p:spPr>
            <a:xfrm flipH="false" flipV="false" rot="0">
              <a:off x="0" y="0"/>
              <a:ext cx="2151671" cy="921087"/>
            </a:xfrm>
            <a:custGeom>
              <a:avLst/>
              <a:gdLst/>
              <a:ahLst/>
              <a:cxnLst/>
              <a:rect r="r" b="b" t="t" l="l"/>
              <a:pathLst>
                <a:path h="921087" w="2151671">
                  <a:moveTo>
                    <a:pt x="32082" y="0"/>
                  </a:moveTo>
                  <a:lnTo>
                    <a:pt x="2119590" y="0"/>
                  </a:lnTo>
                  <a:cubicBezTo>
                    <a:pt x="2128098" y="0"/>
                    <a:pt x="2136258" y="3380"/>
                    <a:pt x="2142275" y="9397"/>
                  </a:cubicBezTo>
                  <a:cubicBezTo>
                    <a:pt x="2148291" y="15413"/>
                    <a:pt x="2151671" y="23573"/>
                    <a:pt x="2151671" y="32082"/>
                  </a:cubicBezTo>
                  <a:lnTo>
                    <a:pt x="2151671" y="889005"/>
                  </a:lnTo>
                  <a:cubicBezTo>
                    <a:pt x="2151671" y="906724"/>
                    <a:pt x="2137308" y="921087"/>
                    <a:pt x="2119590" y="921087"/>
                  </a:cubicBezTo>
                  <a:lnTo>
                    <a:pt x="32082" y="921087"/>
                  </a:lnTo>
                  <a:cubicBezTo>
                    <a:pt x="14363" y="921087"/>
                    <a:pt x="0" y="906724"/>
                    <a:pt x="0" y="889005"/>
                  </a:cubicBezTo>
                  <a:lnTo>
                    <a:pt x="0" y="32082"/>
                  </a:lnTo>
                  <a:cubicBezTo>
                    <a:pt x="0" y="14363"/>
                    <a:pt x="14363" y="0"/>
                    <a:pt x="32082" y="0"/>
                  </a:cubicBezTo>
                  <a:close/>
                </a:path>
              </a:pathLst>
            </a:custGeom>
            <a:solidFill>
              <a:srgbClr val="FDFDFD"/>
            </a:solidFill>
            <a:ln w="28575" cap="rnd">
              <a:solidFill>
                <a:srgbClr val="000000"/>
              </a:solidFill>
              <a:prstDash val="solid"/>
              <a:round/>
            </a:ln>
          </p:spPr>
        </p:sp>
        <p:sp>
          <p:nvSpPr>
            <p:cNvPr name="TextBox 9" id="9"/>
            <p:cNvSpPr txBox="true"/>
            <p:nvPr/>
          </p:nvSpPr>
          <p:spPr>
            <a:xfrm>
              <a:off x="0" y="-47625"/>
              <a:ext cx="2151671" cy="968712"/>
            </a:xfrm>
            <a:prstGeom prst="rect">
              <a:avLst/>
            </a:prstGeom>
          </p:spPr>
          <p:txBody>
            <a:bodyPr anchor="ctr" rtlCol="false" tIns="50800" lIns="50800" bIns="50800" rIns="50800"/>
            <a:lstStyle/>
            <a:p>
              <a:pPr algn="ctr">
                <a:lnSpc>
                  <a:spcPts val="1960"/>
                </a:lnSpc>
              </a:pPr>
            </a:p>
          </p:txBody>
        </p:sp>
      </p:grpSp>
      <p:grpSp>
        <p:nvGrpSpPr>
          <p:cNvPr name="Group 10" id="10"/>
          <p:cNvGrpSpPr/>
          <p:nvPr/>
        </p:nvGrpSpPr>
        <p:grpSpPr>
          <a:xfrm rot="0">
            <a:off x="8717109" y="5436062"/>
            <a:ext cx="8928798" cy="4107139"/>
            <a:chOff x="0" y="0"/>
            <a:chExt cx="2151671" cy="989743"/>
          </a:xfrm>
        </p:grpSpPr>
        <p:sp>
          <p:nvSpPr>
            <p:cNvPr name="Freeform 11" id="11"/>
            <p:cNvSpPr/>
            <p:nvPr/>
          </p:nvSpPr>
          <p:spPr>
            <a:xfrm flipH="false" flipV="false" rot="0">
              <a:off x="0" y="0"/>
              <a:ext cx="2151671" cy="989743"/>
            </a:xfrm>
            <a:custGeom>
              <a:avLst/>
              <a:gdLst/>
              <a:ahLst/>
              <a:cxnLst/>
              <a:rect r="r" b="b" t="t" l="l"/>
              <a:pathLst>
                <a:path h="989743" w="2151671">
                  <a:moveTo>
                    <a:pt x="32082" y="0"/>
                  </a:moveTo>
                  <a:lnTo>
                    <a:pt x="2119590" y="0"/>
                  </a:lnTo>
                  <a:cubicBezTo>
                    <a:pt x="2128098" y="0"/>
                    <a:pt x="2136258" y="3380"/>
                    <a:pt x="2142275" y="9397"/>
                  </a:cubicBezTo>
                  <a:cubicBezTo>
                    <a:pt x="2148291" y="15413"/>
                    <a:pt x="2151671" y="23573"/>
                    <a:pt x="2151671" y="32082"/>
                  </a:cubicBezTo>
                  <a:lnTo>
                    <a:pt x="2151671" y="957661"/>
                  </a:lnTo>
                  <a:cubicBezTo>
                    <a:pt x="2151671" y="975379"/>
                    <a:pt x="2137308" y="989743"/>
                    <a:pt x="2119590" y="989743"/>
                  </a:cubicBezTo>
                  <a:lnTo>
                    <a:pt x="32082" y="989743"/>
                  </a:lnTo>
                  <a:cubicBezTo>
                    <a:pt x="14363" y="989743"/>
                    <a:pt x="0" y="975379"/>
                    <a:pt x="0" y="957661"/>
                  </a:cubicBezTo>
                  <a:lnTo>
                    <a:pt x="0" y="32082"/>
                  </a:lnTo>
                  <a:cubicBezTo>
                    <a:pt x="0" y="14363"/>
                    <a:pt x="14363" y="0"/>
                    <a:pt x="32082" y="0"/>
                  </a:cubicBezTo>
                  <a:close/>
                </a:path>
              </a:pathLst>
            </a:custGeom>
            <a:solidFill>
              <a:srgbClr val="FDFDFD"/>
            </a:solidFill>
            <a:ln w="28575" cap="rnd">
              <a:solidFill>
                <a:srgbClr val="000000"/>
              </a:solidFill>
              <a:prstDash val="solid"/>
              <a:round/>
            </a:ln>
          </p:spPr>
        </p:sp>
        <p:sp>
          <p:nvSpPr>
            <p:cNvPr name="TextBox 12" id="12"/>
            <p:cNvSpPr txBox="true"/>
            <p:nvPr/>
          </p:nvSpPr>
          <p:spPr>
            <a:xfrm>
              <a:off x="0" y="-47625"/>
              <a:ext cx="2151671" cy="1037368"/>
            </a:xfrm>
            <a:prstGeom prst="rect">
              <a:avLst/>
            </a:prstGeom>
          </p:spPr>
          <p:txBody>
            <a:bodyPr anchor="ctr" rtlCol="false" tIns="50800" lIns="50800" bIns="50800" rIns="50800"/>
            <a:lstStyle/>
            <a:p>
              <a:pPr algn="ctr">
                <a:lnSpc>
                  <a:spcPts val="1960"/>
                </a:lnSpc>
              </a:pPr>
            </a:p>
          </p:txBody>
        </p:sp>
      </p:grpSp>
      <p:sp>
        <p:nvSpPr>
          <p:cNvPr name="Freeform 13" id="13"/>
          <p:cNvSpPr/>
          <p:nvPr/>
        </p:nvSpPr>
        <p:spPr>
          <a:xfrm flipH="true" flipV="false" rot="0">
            <a:off x="7595954" y="8280988"/>
            <a:ext cx="1623384" cy="1761581"/>
          </a:xfrm>
          <a:custGeom>
            <a:avLst/>
            <a:gdLst/>
            <a:ahLst/>
            <a:cxnLst/>
            <a:rect r="r" b="b" t="t" l="l"/>
            <a:pathLst>
              <a:path h="1761581" w="1623384">
                <a:moveTo>
                  <a:pt x="1623383" y="0"/>
                </a:moveTo>
                <a:lnTo>
                  <a:pt x="0" y="0"/>
                </a:lnTo>
                <a:lnTo>
                  <a:pt x="0" y="1761582"/>
                </a:lnTo>
                <a:lnTo>
                  <a:pt x="1623383" y="1761582"/>
                </a:lnTo>
                <a:lnTo>
                  <a:pt x="16233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874761" y="205165"/>
            <a:ext cx="2003088" cy="1647071"/>
          </a:xfrm>
          <a:custGeom>
            <a:avLst/>
            <a:gdLst/>
            <a:ahLst/>
            <a:cxnLst/>
            <a:rect r="r" b="b" t="t" l="l"/>
            <a:pathLst>
              <a:path h="1647071" w="2003088">
                <a:moveTo>
                  <a:pt x="0" y="0"/>
                </a:moveTo>
                <a:lnTo>
                  <a:pt x="2003088" y="0"/>
                </a:lnTo>
                <a:lnTo>
                  <a:pt x="2003088" y="1647070"/>
                </a:lnTo>
                <a:lnTo>
                  <a:pt x="0" y="16470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968459" y="3726789"/>
            <a:ext cx="4839258" cy="981018"/>
          </a:xfrm>
          <a:prstGeom prst="rect">
            <a:avLst/>
          </a:prstGeom>
        </p:spPr>
        <p:txBody>
          <a:bodyPr anchor="t" rtlCol="false" tIns="0" lIns="0" bIns="0" rIns="0">
            <a:spAutoFit/>
          </a:bodyPr>
          <a:lstStyle/>
          <a:p>
            <a:pPr algn="ctr">
              <a:lnSpc>
                <a:spcPts val="7679"/>
              </a:lnSpc>
            </a:pPr>
            <a:r>
              <a:rPr lang="en-US" sz="6399">
                <a:solidFill>
                  <a:srgbClr val="000000"/>
                </a:solidFill>
                <a:latin typeface="Cy Grotesk Key Semi-Bold"/>
                <a:ea typeface="Cy Grotesk Key Semi-Bold"/>
                <a:cs typeface="Cy Grotesk Key Semi-Bold"/>
                <a:sym typeface="Cy Grotesk Key Semi-Bold"/>
              </a:rPr>
              <a:t>Use Case</a:t>
            </a:r>
          </a:p>
        </p:txBody>
      </p:sp>
      <p:sp>
        <p:nvSpPr>
          <p:cNvPr name="TextBox 16" id="16"/>
          <p:cNvSpPr txBox="true"/>
          <p:nvPr/>
        </p:nvSpPr>
        <p:spPr>
          <a:xfrm rot="0">
            <a:off x="1356132" y="6269482"/>
            <a:ext cx="6391345" cy="3273719"/>
          </a:xfrm>
          <a:prstGeom prst="rect">
            <a:avLst/>
          </a:prstGeom>
        </p:spPr>
        <p:txBody>
          <a:bodyPr anchor="t" rtlCol="false" tIns="0" lIns="0" bIns="0" rIns="0">
            <a:spAutoFit/>
          </a:bodyPr>
          <a:lstStyle/>
          <a:p>
            <a:pPr algn="l">
              <a:lnSpc>
                <a:spcPts val="4340"/>
              </a:lnSpc>
            </a:pPr>
            <a:r>
              <a:rPr lang="en-US" sz="3100">
                <a:solidFill>
                  <a:srgbClr val="000000"/>
                </a:solidFill>
                <a:latin typeface="Poppins"/>
                <a:ea typeface="Poppins"/>
                <a:cs typeface="Poppins"/>
                <a:sym typeface="Poppins"/>
              </a:rPr>
              <a:t>Example Business:</a:t>
            </a:r>
          </a:p>
          <a:p>
            <a:pPr algn="l" marL="669296" indent="-334648" lvl="1">
              <a:lnSpc>
                <a:spcPts val="4340"/>
              </a:lnSpc>
              <a:buFont typeface="Arial"/>
              <a:buChar char="•"/>
            </a:pPr>
            <a:r>
              <a:rPr lang="en-US" sz="3100">
                <a:solidFill>
                  <a:srgbClr val="000000"/>
                </a:solidFill>
                <a:latin typeface="Poppins"/>
                <a:ea typeface="Poppins"/>
                <a:cs typeface="Poppins"/>
                <a:sym typeface="Poppins"/>
              </a:rPr>
              <a:t>Type: Local Café</a:t>
            </a:r>
          </a:p>
          <a:p>
            <a:pPr algn="l" marL="669296" indent="-334648" lvl="1">
              <a:lnSpc>
                <a:spcPts val="4340"/>
              </a:lnSpc>
              <a:buFont typeface="Arial"/>
              <a:buChar char="•"/>
            </a:pPr>
            <a:r>
              <a:rPr lang="en-US" sz="3100">
                <a:solidFill>
                  <a:srgbClr val="000000"/>
                </a:solidFill>
                <a:latin typeface="Poppins"/>
                <a:ea typeface="Poppins"/>
                <a:cs typeface="Poppins"/>
                <a:sym typeface="Poppins"/>
              </a:rPr>
              <a:t>Location : neighborhood</a:t>
            </a:r>
          </a:p>
          <a:p>
            <a:pPr algn="l" marL="669296" indent="-334648" lvl="1">
              <a:lnSpc>
                <a:spcPts val="4340"/>
              </a:lnSpc>
              <a:buFont typeface="Arial"/>
              <a:buChar char="•"/>
            </a:pPr>
            <a:r>
              <a:rPr lang="en-US" sz="3100">
                <a:solidFill>
                  <a:srgbClr val="000000"/>
                </a:solidFill>
                <a:latin typeface="Poppins"/>
                <a:ea typeface="Poppins"/>
                <a:cs typeface="Poppins"/>
                <a:sym typeface="Poppins"/>
              </a:rPr>
              <a:t>Size: 10 employees</a:t>
            </a:r>
          </a:p>
          <a:p>
            <a:pPr algn="l" marL="669296" indent="-334648" lvl="1">
              <a:lnSpc>
                <a:spcPts val="4340"/>
              </a:lnSpc>
              <a:buFont typeface="Arial"/>
              <a:buChar char="•"/>
            </a:pPr>
            <a:r>
              <a:rPr lang="en-US" sz="3100">
                <a:solidFill>
                  <a:srgbClr val="000000"/>
                </a:solidFill>
                <a:latin typeface="Poppins"/>
                <a:ea typeface="Poppins"/>
                <a:cs typeface="Poppins"/>
                <a:sym typeface="Poppins"/>
              </a:rPr>
              <a:t>Customers: Local residents and office workers</a:t>
            </a:r>
          </a:p>
        </p:txBody>
      </p:sp>
      <p:sp>
        <p:nvSpPr>
          <p:cNvPr name="TextBox 17" id="17"/>
          <p:cNvSpPr txBox="true"/>
          <p:nvPr/>
        </p:nvSpPr>
        <p:spPr>
          <a:xfrm rot="0">
            <a:off x="9317389" y="1345766"/>
            <a:ext cx="5496601" cy="971512"/>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Automated Feedback Collection</a:t>
            </a:r>
          </a:p>
        </p:txBody>
      </p:sp>
      <p:sp>
        <p:nvSpPr>
          <p:cNvPr name="TextBox 18" id="18"/>
          <p:cNvSpPr txBox="true"/>
          <p:nvPr/>
        </p:nvSpPr>
        <p:spPr>
          <a:xfrm rot="0">
            <a:off x="9317389" y="5768087"/>
            <a:ext cx="5393987" cy="504806"/>
          </a:xfrm>
          <a:prstGeom prst="rect">
            <a:avLst/>
          </a:prstGeom>
        </p:spPr>
        <p:txBody>
          <a:bodyPr anchor="t" rtlCol="false" tIns="0" lIns="0" bIns="0" rIns="0">
            <a:spAutoFit/>
          </a:bodyPr>
          <a:lstStyle/>
          <a:p>
            <a:pPr algn="l">
              <a:lnSpc>
                <a:spcPts val="3720"/>
              </a:lnSpc>
            </a:pPr>
            <a:r>
              <a:rPr lang="en-US" sz="3100">
                <a:solidFill>
                  <a:srgbClr val="000000"/>
                </a:solidFill>
                <a:latin typeface="Poppins Bold"/>
                <a:ea typeface="Poppins Bold"/>
                <a:cs typeface="Poppins Bold"/>
                <a:sym typeface="Poppins Bold"/>
              </a:rPr>
              <a:t>Follow-Up Actions</a:t>
            </a:r>
          </a:p>
        </p:txBody>
      </p:sp>
      <p:sp>
        <p:nvSpPr>
          <p:cNvPr name="TextBox 19" id="19"/>
          <p:cNvSpPr txBox="true"/>
          <p:nvPr/>
        </p:nvSpPr>
        <p:spPr>
          <a:xfrm rot="0">
            <a:off x="9398743" y="2451918"/>
            <a:ext cx="7753721" cy="1995577"/>
          </a:xfrm>
          <a:prstGeom prst="rect">
            <a:avLst/>
          </a:prstGeom>
        </p:spPr>
        <p:txBody>
          <a:bodyPr anchor="t" rtlCol="false" tIns="0" lIns="0" bIns="0" rIns="0">
            <a:spAutoFit/>
          </a:bodyPr>
          <a:lstStyle/>
          <a:p>
            <a:pPr algn="l" marL="604528" indent="-302264" lvl="1">
              <a:lnSpc>
                <a:spcPts val="3920"/>
              </a:lnSpc>
              <a:buFont typeface="Arial"/>
              <a:buChar char="•"/>
            </a:pPr>
            <a:r>
              <a:rPr lang="en-US" sz="2800">
                <a:solidFill>
                  <a:srgbClr val="000000"/>
                </a:solidFill>
                <a:latin typeface="Poppins"/>
                <a:ea typeface="Poppins"/>
                <a:cs typeface="Poppins"/>
                <a:sym typeface="Poppins"/>
              </a:rPr>
              <a:t>Integrates with existing Google Form.</a:t>
            </a:r>
          </a:p>
          <a:p>
            <a:pPr algn="l" marL="604528" indent="-302264" lvl="1">
              <a:lnSpc>
                <a:spcPts val="3920"/>
              </a:lnSpc>
              <a:buFont typeface="Arial"/>
              <a:buChar char="•"/>
            </a:pPr>
            <a:r>
              <a:rPr lang="en-US" sz="2800">
                <a:solidFill>
                  <a:srgbClr val="000000"/>
                </a:solidFill>
                <a:latin typeface="Poppins"/>
                <a:ea typeface="Poppins"/>
                <a:cs typeface="Poppins"/>
                <a:sym typeface="Poppins"/>
              </a:rPr>
              <a:t>Automatically sends feedback requests after each transaction through email or SMS.</a:t>
            </a:r>
          </a:p>
        </p:txBody>
      </p:sp>
      <p:sp>
        <p:nvSpPr>
          <p:cNvPr name="TextBox 20" id="20"/>
          <p:cNvSpPr txBox="true"/>
          <p:nvPr/>
        </p:nvSpPr>
        <p:spPr>
          <a:xfrm rot="0">
            <a:off x="8963831" y="6272236"/>
            <a:ext cx="8435355" cy="2986064"/>
          </a:xfrm>
          <a:prstGeom prst="rect">
            <a:avLst/>
          </a:prstGeom>
        </p:spPr>
        <p:txBody>
          <a:bodyPr anchor="t" rtlCol="false" tIns="0" lIns="0" bIns="0" rIns="0">
            <a:spAutoFit/>
          </a:bodyPr>
          <a:lstStyle/>
          <a:p>
            <a:pPr algn="l" marL="604528" indent="-302264" lvl="1">
              <a:lnSpc>
                <a:spcPts val="3920"/>
              </a:lnSpc>
              <a:buFont typeface="Arial"/>
              <a:buChar char="•"/>
            </a:pPr>
            <a:r>
              <a:rPr lang="en-US" sz="2800">
                <a:solidFill>
                  <a:srgbClr val="000000"/>
                </a:solidFill>
                <a:latin typeface="Poppins"/>
                <a:ea typeface="Poppins"/>
                <a:cs typeface="Poppins"/>
                <a:sym typeface="Poppins"/>
              </a:rPr>
              <a:t>Automatically sends personalized thank-you emails for positive feedback.</a:t>
            </a:r>
          </a:p>
          <a:p>
            <a:pPr algn="l" marL="604528" indent="-302264" lvl="1">
              <a:lnSpc>
                <a:spcPts val="3920"/>
              </a:lnSpc>
              <a:buFont typeface="Arial"/>
              <a:buChar char="•"/>
            </a:pPr>
            <a:r>
              <a:rPr lang="en-US" sz="2800">
                <a:solidFill>
                  <a:srgbClr val="000000"/>
                </a:solidFill>
                <a:latin typeface="Poppins"/>
                <a:ea typeface="Poppins"/>
                <a:cs typeface="Poppins"/>
                <a:sym typeface="Poppins"/>
              </a:rPr>
              <a:t>Sends apology and compensation offers for negative feedback.</a:t>
            </a:r>
          </a:p>
          <a:p>
            <a:pPr algn="l" marL="604528" indent="-302264" lvl="1">
              <a:lnSpc>
                <a:spcPts val="3920"/>
              </a:lnSpc>
              <a:buFont typeface="Arial"/>
              <a:buChar char="•"/>
            </a:pPr>
            <a:r>
              <a:rPr lang="en-US" sz="2800">
                <a:solidFill>
                  <a:srgbClr val="000000"/>
                </a:solidFill>
                <a:latin typeface="Poppins"/>
                <a:ea typeface="Poppins"/>
                <a:cs typeface="Poppins"/>
                <a:sym typeface="Poppins"/>
              </a:rPr>
              <a:t>Provides neutral feedback with additional queries to gather more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C"/>
        </a:solidFill>
      </p:bgPr>
    </p:bg>
    <p:spTree>
      <p:nvGrpSpPr>
        <p:cNvPr id="1" name=""/>
        <p:cNvGrpSpPr/>
        <p:nvPr/>
      </p:nvGrpSpPr>
      <p:grpSpPr>
        <a:xfrm>
          <a:off x="0" y="0"/>
          <a:ext cx="0" cy="0"/>
          <a:chOff x="0" y="0"/>
          <a:chExt cx="0" cy="0"/>
        </a:xfrm>
      </p:grpSpPr>
      <p:grpSp>
        <p:nvGrpSpPr>
          <p:cNvPr name="Group 2" id="2"/>
          <p:cNvGrpSpPr/>
          <p:nvPr/>
        </p:nvGrpSpPr>
        <p:grpSpPr>
          <a:xfrm rot="0">
            <a:off x="1320216" y="5126951"/>
            <a:ext cx="4601394" cy="4077568"/>
            <a:chOff x="0" y="0"/>
            <a:chExt cx="1108849" cy="982617"/>
          </a:xfrm>
        </p:grpSpPr>
        <p:sp>
          <p:nvSpPr>
            <p:cNvPr name="Freeform 3" id="3"/>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4" id="4"/>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5" id="5"/>
          <p:cNvGrpSpPr/>
          <p:nvPr/>
        </p:nvGrpSpPr>
        <p:grpSpPr>
          <a:xfrm rot="0">
            <a:off x="6917271" y="5126951"/>
            <a:ext cx="4601394" cy="4077568"/>
            <a:chOff x="0" y="0"/>
            <a:chExt cx="1108849" cy="982617"/>
          </a:xfrm>
        </p:grpSpPr>
        <p:sp>
          <p:nvSpPr>
            <p:cNvPr name="Freeform 6" id="6"/>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7" id="7"/>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8" id="8"/>
          <p:cNvGrpSpPr/>
          <p:nvPr/>
        </p:nvGrpSpPr>
        <p:grpSpPr>
          <a:xfrm rot="0">
            <a:off x="12610985" y="5126951"/>
            <a:ext cx="4601394" cy="4077568"/>
            <a:chOff x="0" y="0"/>
            <a:chExt cx="1108849" cy="982617"/>
          </a:xfrm>
        </p:grpSpPr>
        <p:sp>
          <p:nvSpPr>
            <p:cNvPr name="Freeform 9" id="9"/>
            <p:cNvSpPr/>
            <p:nvPr/>
          </p:nvSpPr>
          <p:spPr>
            <a:xfrm flipH="false" flipV="false" rot="0">
              <a:off x="0" y="0"/>
              <a:ext cx="1108849" cy="982617"/>
            </a:xfrm>
            <a:custGeom>
              <a:avLst/>
              <a:gdLst/>
              <a:ahLst/>
              <a:cxnLst/>
              <a:rect r="r" b="b" t="t" l="l"/>
              <a:pathLst>
                <a:path h="982617" w="1108849">
                  <a:moveTo>
                    <a:pt x="62253" y="0"/>
                  </a:moveTo>
                  <a:lnTo>
                    <a:pt x="1046596" y="0"/>
                  </a:lnTo>
                  <a:cubicBezTo>
                    <a:pt x="1080977" y="0"/>
                    <a:pt x="1108849" y="27872"/>
                    <a:pt x="1108849" y="62253"/>
                  </a:cubicBezTo>
                  <a:lnTo>
                    <a:pt x="1108849" y="920364"/>
                  </a:lnTo>
                  <a:cubicBezTo>
                    <a:pt x="1108849" y="954745"/>
                    <a:pt x="1080977" y="982617"/>
                    <a:pt x="1046596" y="982617"/>
                  </a:cubicBezTo>
                  <a:lnTo>
                    <a:pt x="62253" y="982617"/>
                  </a:lnTo>
                  <a:cubicBezTo>
                    <a:pt x="27872" y="982617"/>
                    <a:pt x="0" y="954745"/>
                    <a:pt x="0" y="920364"/>
                  </a:cubicBezTo>
                  <a:lnTo>
                    <a:pt x="0" y="62253"/>
                  </a:lnTo>
                  <a:cubicBezTo>
                    <a:pt x="0" y="27872"/>
                    <a:pt x="27872" y="0"/>
                    <a:pt x="62253" y="0"/>
                  </a:cubicBezTo>
                  <a:close/>
                </a:path>
              </a:pathLst>
            </a:custGeom>
            <a:solidFill>
              <a:srgbClr val="FDFDFD"/>
            </a:solidFill>
            <a:ln w="28575" cap="rnd">
              <a:solidFill>
                <a:srgbClr val="000000"/>
              </a:solidFill>
              <a:prstDash val="solid"/>
              <a:round/>
            </a:ln>
          </p:spPr>
        </p:sp>
        <p:sp>
          <p:nvSpPr>
            <p:cNvPr name="TextBox 10" id="10"/>
            <p:cNvSpPr txBox="true"/>
            <p:nvPr/>
          </p:nvSpPr>
          <p:spPr>
            <a:xfrm>
              <a:off x="0" y="-47625"/>
              <a:ext cx="1108849" cy="1030242"/>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1075621" y="5522049"/>
            <a:ext cx="957487" cy="9574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84D2"/>
            </a:solidFill>
            <a:ln w="3810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14" id="14"/>
          <p:cNvGrpSpPr/>
          <p:nvPr/>
        </p:nvGrpSpPr>
        <p:grpSpPr>
          <a:xfrm rot="0">
            <a:off x="6767926" y="5522049"/>
            <a:ext cx="957487" cy="9574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CB8"/>
            </a:solidFill>
            <a:ln w="38100" cap="sq">
              <a:solidFill>
                <a:srgbClr val="000000"/>
              </a:solidFill>
              <a:prstDash val="solid"/>
              <a:miter/>
            </a:ln>
          </p:spPr>
        </p:sp>
        <p:sp>
          <p:nvSpPr>
            <p:cNvPr name="TextBox 16" id="16"/>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grpSp>
        <p:nvGrpSpPr>
          <p:cNvPr name="Group 17" id="17"/>
          <p:cNvGrpSpPr/>
          <p:nvPr/>
        </p:nvGrpSpPr>
        <p:grpSpPr>
          <a:xfrm rot="0">
            <a:off x="12366390" y="5522049"/>
            <a:ext cx="957487" cy="9574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A39"/>
            </a:solidFill>
            <a:ln w="38100" cap="sq">
              <a:solidFill>
                <a:srgbClr val="000000"/>
              </a:solidFill>
              <a:prstDash val="solid"/>
              <a:miter/>
            </a:ln>
          </p:spPr>
        </p:sp>
        <p:sp>
          <p:nvSpPr>
            <p:cNvPr name="TextBox 19" id="19"/>
            <p:cNvSpPr txBox="true"/>
            <p:nvPr/>
          </p:nvSpPr>
          <p:spPr>
            <a:xfrm>
              <a:off x="76200" y="38100"/>
              <a:ext cx="660400" cy="698500"/>
            </a:xfrm>
            <a:prstGeom prst="rect">
              <a:avLst/>
            </a:prstGeom>
          </p:spPr>
          <p:txBody>
            <a:bodyPr anchor="ctr" rtlCol="false" tIns="44149" lIns="44149" bIns="44149" rIns="44149"/>
            <a:lstStyle/>
            <a:p>
              <a:pPr algn="ctr">
                <a:lnSpc>
                  <a:spcPts val="1703"/>
                </a:lnSpc>
              </a:pPr>
            </a:p>
          </p:txBody>
        </p:sp>
      </p:grpSp>
      <p:sp>
        <p:nvSpPr>
          <p:cNvPr name="Freeform 20" id="20"/>
          <p:cNvSpPr/>
          <p:nvPr/>
        </p:nvSpPr>
        <p:spPr>
          <a:xfrm flipH="false" flipV="false" rot="0">
            <a:off x="1320216"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7012521"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2610985" y="5549666"/>
            <a:ext cx="815823" cy="628925"/>
          </a:xfrm>
          <a:custGeom>
            <a:avLst/>
            <a:gdLst/>
            <a:ahLst/>
            <a:cxnLst/>
            <a:rect r="r" b="b" t="t" l="l"/>
            <a:pathLst>
              <a:path h="628925" w="815823">
                <a:moveTo>
                  <a:pt x="0" y="0"/>
                </a:moveTo>
                <a:lnTo>
                  <a:pt x="815823" y="0"/>
                </a:lnTo>
                <a:lnTo>
                  <a:pt x="815823" y="628925"/>
                </a:lnTo>
                <a:lnTo>
                  <a:pt x="0" y="628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2042446" y="1028700"/>
            <a:ext cx="1474298" cy="1438335"/>
            <a:chOff x="0" y="0"/>
            <a:chExt cx="603164" cy="588450"/>
          </a:xfrm>
        </p:grpSpPr>
        <p:sp>
          <p:nvSpPr>
            <p:cNvPr name="Freeform 24" id="24"/>
            <p:cNvSpPr/>
            <p:nvPr/>
          </p:nvSpPr>
          <p:spPr>
            <a:xfrm flipH="false" flipV="false" rot="0">
              <a:off x="0" y="0"/>
              <a:ext cx="603164" cy="588450"/>
            </a:xfrm>
            <a:custGeom>
              <a:avLst/>
              <a:gdLst/>
              <a:ahLst/>
              <a:cxnLst/>
              <a:rect r="r" b="b" t="t" l="l"/>
              <a:pathLst>
                <a:path h="588450" w="603164">
                  <a:moveTo>
                    <a:pt x="126030" y="0"/>
                  </a:moveTo>
                  <a:lnTo>
                    <a:pt x="477133" y="0"/>
                  </a:lnTo>
                  <a:cubicBezTo>
                    <a:pt x="510559" y="0"/>
                    <a:pt x="542615" y="13278"/>
                    <a:pt x="566250" y="36913"/>
                  </a:cubicBezTo>
                  <a:cubicBezTo>
                    <a:pt x="589885" y="60549"/>
                    <a:pt x="603164" y="92605"/>
                    <a:pt x="603164" y="126030"/>
                  </a:cubicBezTo>
                  <a:lnTo>
                    <a:pt x="603164" y="462420"/>
                  </a:lnTo>
                  <a:cubicBezTo>
                    <a:pt x="603164" y="495845"/>
                    <a:pt x="589885" y="527902"/>
                    <a:pt x="566250" y="551537"/>
                  </a:cubicBezTo>
                  <a:cubicBezTo>
                    <a:pt x="542615" y="575172"/>
                    <a:pt x="510559" y="588450"/>
                    <a:pt x="477133" y="588450"/>
                  </a:cubicBezTo>
                  <a:lnTo>
                    <a:pt x="126030" y="588450"/>
                  </a:lnTo>
                  <a:cubicBezTo>
                    <a:pt x="92605" y="588450"/>
                    <a:pt x="60549" y="575172"/>
                    <a:pt x="36913" y="551537"/>
                  </a:cubicBezTo>
                  <a:cubicBezTo>
                    <a:pt x="13278" y="527902"/>
                    <a:pt x="0" y="495845"/>
                    <a:pt x="0" y="462420"/>
                  </a:cubicBezTo>
                  <a:lnTo>
                    <a:pt x="0" y="126030"/>
                  </a:lnTo>
                  <a:cubicBezTo>
                    <a:pt x="0" y="92605"/>
                    <a:pt x="13278" y="60549"/>
                    <a:pt x="36913" y="36913"/>
                  </a:cubicBezTo>
                  <a:cubicBezTo>
                    <a:pt x="60549" y="13278"/>
                    <a:pt x="92605" y="0"/>
                    <a:pt x="126030" y="0"/>
                  </a:cubicBezTo>
                  <a:close/>
                </a:path>
              </a:pathLst>
            </a:custGeom>
            <a:solidFill>
              <a:srgbClr val="F6F3EC"/>
            </a:solidFill>
            <a:ln w="28575" cap="rnd">
              <a:solidFill>
                <a:srgbClr val="000000"/>
              </a:solidFill>
              <a:prstDash val="solid"/>
              <a:round/>
            </a:ln>
          </p:spPr>
        </p:sp>
        <p:sp>
          <p:nvSpPr>
            <p:cNvPr name="TextBox 25" id="25"/>
            <p:cNvSpPr txBox="true"/>
            <p:nvPr/>
          </p:nvSpPr>
          <p:spPr>
            <a:xfrm>
              <a:off x="0" y="-38100"/>
              <a:ext cx="603164" cy="626550"/>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Freeform 26" id="26"/>
          <p:cNvSpPr/>
          <p:nvPr/>
        </p:nvSpPr>
        <p:spPr>
          <a:xfrm flipH="false" flipV="false" rot="-5400000">
            <a:off x="12501477" y="1464902"/>
            <a:ext cx="556237" cy="535515"/>
          </a:xfrm>
          <a:custGeom>
            <a:avLst/>
            <a:gdLst/>
            <a:ahLst/>
            <a:cxnLst/>
            <a:rect r="r" b="b" t="t" l="l"/>
            <a:pathLst>
              <a:path h="535515" w="556237">
                <a:moveTo>
                  <a:pt x="0" y="0"/>
                </a:moveTo>
                <a:lnTo>
                  <a:pt x="556237" y="0"/>
                </a:lnTo>
                <a:lnTo>
                  <a:pt x="556237" y="535515"/>
                </a:lnTo>
                <a:lnTo>
                  <a:pt x="0" y="535515"/>
                </a:lnTo>
                <a:lnTo>
                  <a:pt x="0" y="0"/>
                </a:lnTo>
                <a:close/>
              </a:path>
            </a:pathLst>
          </a:custGeom>
          <a:blipFill>
            <a:blip r:embed="rId4">
              <a:extLst>
                <a:ext uri="{96DAC541-7B7A-43D3-8B79-37D633B846F1}">
                  <asvg:svgBlip xmlns:asvg="http://schemas.microsoft.com/office/drawing/2016/SVG/main" r:embed="rId5"/>
                </a:ext>
              </a:extLst>
            </a:blip>
            <a:stretch>
              <a:fillRect l="0" t="0" r="-20892" b="0"/>
            </a:stretch>
          </a:blipFill>
        </p:spPr>
      </p:sp>
      <p:grpSp>
        <p:nvGrpSpPr>
          <p:cNvPr name="Group 27" id="27"/>
          <p:cNvGrpSpPr/>
          <p:nvPr/>
        </p:nvGrpSpPr>
        <p:grpSpPr>
          <a:xfrm rot="0">
            <a:off x="4771255" y="1013492"/>
            <a:ext cx="6855644" cy="1438335"/>
            <a:chOff x="0" y="0"/>
            <a:chExt cx="2804775" cy="588450"/>
          </a:xfrm>
        </p:grpSpPr>
        <p:sp>
          <p:nvSpPr>
            <p:cNvPr name="Freeform 28" id="28"/>
            <p:cNvSpPr/>
            <p:nvPr/>
          </p:nvSpPr>
          <p:spPr>
            <a:xfrm flipH="false" flipV="false" rot="0">
              <a:off x="0" y="0"/>
              <a:ext cx="2804775" cy="588450"/>
            </a:xfrm>
            <a:custGeom>
              <a:avLst/>
              <a:gdLst/>
              <a:ahLst/>
              <a:cxnLst/>
              <a:rect r="r" b="b" t="t" l="l"/>
              <a:pathLst>
                <a:path h="588450" w="2804775">
                  <a:moveTo>
                    <a:pt x="27103" y="0"/>
                  </a:moveTo>
                  <a:lnTo>
                    <a:pt x="2777672" y="0"/>
                  </a:lnTo>
                  <a:cubicBezTo>
                    <a:pt x="2784860" y="0"/>
                    <a:pt x="2791754" y="2855"/>
                    <a:pt x="2796836" y="7938"/>
                  </a:cubicBezTo>
                  <a:cubicBezTo>
                    <a:pt x="2801919" y="13021"/>
                    <a:pt x="2804775" y="19915"/>
                    <a:pt x="2804775" y="27103"/>
                  </a:cubicBezTo>
                  <a:lnTo>
                    <a:pt x="2804775" y="561348"/>
                  </a:lnTo>
                  <a:cubicBezTo>
                    <a:pt x="2804775" y="568536"/>
                    <a:pt x="2801919" y="575429"/>
                    <a:pt x="2796836" y="580512"/>
                  </a:cubicBezTo>
                  <a:cubicBezTo>
                    <a:pt x="2791754" y="585595"/>
                    <a:pt x="2784860" y="588450"/>
                    <a:pt x="2777672" y="588450"/>
                  </a:cubicBezTo>
                  <a:lnTo>
                    <a:pt x="27103" y="588450"/>
                  </a:lnTo>
                  <a:cubicBezTo>
                    <a:pt x="19915" y="588450"/>
                    <a:pt x="13021" y="585595"/>
                    <a:pt x="7938" y="580512"/>
                  </a:cubicBezTo>
                  <a:cubicBezTo>
                    <a:pt x="2855" y="575429"/>
                    <a:pt x="0" y="568536"/>
                    <a:pt x="0" y="561348"/>
                  </a:cubicBezTo>
                  <a:lnTo>
                    <a:pt x="0" y="27103"/>
                  </a:lnTo>
                  <a:cubicBezTo>
                    <a:pt x="0" y="19915"/>
                    <a:pt x="2855" y="13021"/>
                    <a:pt x="7938" y="7938"/>
                  </a:cubicBezTo>
                  <a:cubicBezTo>
                    <a:pt x="13021" y="2855"/>
                    <a:pt x="19915" y="0"/>
                    <a:pt x="27103" y="0"/>
                  </a:cubicBezTo>
                  <a:close/>
                </a:path>
              </a:pathLst>
            </a:custGeom>
            <a:solidFill>
              <a:srgbClr val="F6F3EC"/>
            </a:solidFill>
            <a:ln w="28575" cap="rnd">
              <a:solidFill>
                <a:srgbClr val="000000"/>
              </a:solidFill>
              <a:prstDash val="solid"/>
              <a:round/>
            </a:ln>
          </p:spPr>
        </p:sp>
        <p:sp>
          <p:nvSpPr>
            <p:cNvPr name="TextBox 29" id="29"/>
            <p:cNvSpPr txBox="true"/>
            <p:nvPr/>
          </p:nvSpPr>
          <p:spPr>
            <a:xfrm>
              <a:off x="0" y="-38100"/>
              <a:ext cx="2804775" cy="626550"/>
            </a:xfrm>
            <a:prstGeom prst="rect">
              <a:avLst/>
            </a:prstGeom>
          </p:spPr>
          <p:txBody>
            <a:bodyPr anchor="ctr" rtlCol="false" tIns="44149" lIns="44149" bIns="44149" rIns="44149"/>
            <a:lstStyle/>
            <a:p>
              <a:pPr algn="ctr" marL="0" indent="0" lvl="0">
                <a:lnSpc>
                  <a:spcPts val="1703"/>
                </a:lnSpc>
                <a:spcBef>
                  <a:spcPct val="0"/>
                </a:spcBef>
              </a:pPr>
            </a:p>
          </p:txBody>
        </p:sp>
      </p:grpSp>
      <p:sp>
        <p:nvSpPr>
          <p:cNvPr name="TextBox 30" id="30"/>
          <p:cNvSpPr txBox="true"/>
          <p:nvPr/>
        </p:nvSpPr>
        <p:spPr>
          <a:xfrm rot="0">
            <a:off x="5474950" y="1380230"/>
            <a:ext cx="5448254" cy="923933"/>
          </a:xfrm>
          <a:prstGeom prst="rect">
            <a:avLst/>
          </a:prstGeom>
        </p:spPr>
        <p:txBody>
          <a:bodyPr anchor="t" rtlCol="false" tIns="0" lIns="0" bIns="0" rIns="0">
            <a:spAutoFit/>
          </a:bodyPr>
          <a:lstStyle/>
          <a:p>
            <a:pPr algn="ctr">
              <a:lnSpc>
                <a:spcPts val="6750"/>
              </a:lnSpc>
            </a:pPr>
            <a:r>
              <a:rPr lang="en-US" sz="7500">
                <a:solidFill>
                  <a:srgbClr val="000000"/>
                </a:solidFill>
                <a:latin typeface="Cy Grotesk Key Semi-Bold"/>
                <a:ea typeface="Cy Grotesk Key Semi-Bold"/>
                <a:cs typeface="Cy Grotesk Key Semi-Bold"/>
                <a:sym typeface="Cy Grotesk Key Semi-Bold"/>
              </a:rPr>
              <a:t>Feasibility</a:t>
            </a:r>
          </a:p>
        </p:txBody>
      </p:sp>
      <p:sp>
        <p:nvSpPr>
          <p:cNvPr name="TextBox 31" id="31"/>
          <p:cNvSpPr txBox="true"/>
          <p:nvPr/>
        </p:nvSpPr>
        <p:spPr>
          <a:xfrm rot="0">
            <a:off x="2248482"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1</a:t>
            </a:r>
          </a:p>
        </p:txBody>
      </p:sp>
      <p:sp>
        <p:nvSpPr>
          <p:cNvPr name="TextBox 32" id="32"/>
          <p:cNvSpPr txBox="true"/>
          <p:nvPr/>
        </p:nvSpPr>
        <p:spPr>
          <a:xfrm rot="0">
            <a:off x="7940788"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2</a:t>
            </a:r>
          </a:p>
        </p:txBody>
      </p:sp>
      <p:sp>
        <p:nvSpPr>
          <p:cNvPr name="TextBox 33" id="33"/>
          <p:cNvSpPr txBox="true"/>
          <p:nvPr/>
        </p:nvSpPr>
        <p:spPr>
          <a:xfrm rot="0">
            <a:off x="13539252" y="5778403"/>
            <a:ext cx="3067218" cy="504825"/>
          </a:xfrm>
          <a:prstGeom prst="rect">
            <a:avLst/>
          </a:prstGeom>
        </p:spPr>
        <p:txBody>
          <a:bodyPr anchor="t" rtlCol="false" tIns="0" lIns="0" bIns="0" rIns="0">
            <a:spAutoFit/>
          </a:bodyPr>
          <a:lstStyle/>
          <a:p>
            <a:pPr algn="l" marL="0" indent="0" lvl="0">
              <a:lnSpc>
                <a:spcPts val="3720"/>
              </a:lnSpc>
            </a:pPr>
            <a:r>
              <a:rPr lang="en-US" sz="3100">
                <a:solidFill>
                  <a:srgbClr val="000000"/>
                </a:solidFill>
                <a:latin typeface="Poppins Bold"/>
                <a:ea typeface="Poppins Bold"/>
                <a:cs typeface="Poppins Bold"/>
                <a:sym typeface="Poppins Bold"/>
              </a:rPr>
              <a:t>Solution 3 </a:t>
            </a:r>
          </a:p>
        </p:txBody>
      </p:sp>
      <p:sp>
        <p:nvSpPr>
          <p:cNvPr name="TextBox 34" id="34"/>
          <p:cNvSpPr txBox="true"/>
          <p:nvPr/>
        </p:nvSpPr>
        <p:spPr>
          <a:xfrm rot="0">
            <a:off x="2248482" y="6485160"/>
            <a:ext cx="3226468" cy="1995577"/>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Product scalability and integration with various platforms.</a:t>
            </a:r>
          </a:p>
        </p:txBody>
      </p:sp>
      <p:sp>
        <p:nvSpPr>
          <p:cNvPr name="TextBox 35" id="35"/>
          <p:cNvSpPr txBox="true"/>
          <p:nvPr/>
        </p:nvSpPr>
        <p:spPr>
          <a:xfrm rot="0">
            <a:off x="7940788" y="6485160"/>
            <a:ext cx="3067218" cy="1995577"/>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Cost-effectiveness for small businesses.</a:t>
            </a:r>
          </a:p>
        </p:txBody>
      </p:sp>
      <p:sp>
        <p:nvSpPr>
          <p:cNvPr name="TextBox 36" id="36"/>
          <p:cNvSpPr txBox="true"/>
          <p:nvPr/>
        </p:nvSpPr>
        <p:spPr>
          <a:xfrm rot="0">
            <a:off x="13192193" y="6485160"/>
            <a:ext cx="3712822" cy="1995577"/>
          </a:xfrm>
          <a:prstGeom prst="rect">
            <a:avLst/>
          </a:prstGeom>
        </p:spPr>
        <p:txBody>
          <a:bodyPr anchor="t" rtlCol="false" tIns="0" lIns="0" bIns="0" rIns="0">
            <a:spAutoFit/>
          </a:bodyPr>
          <a:lstStyle/>
          <a:p>
            <a:pPr algn="l" marL="0" indent="0" lvl="0">
              <a:lnSpc>
                <a:spcPts val="3920"/>
              </a:lnSpc>
            </a:pPr>
            <a:r>
              <a:rPr lang="en-US" sz="2800">
                <a:solidFill>
                  <a:srgbClr val="000000"/>
                </a:solidFill>
                <a:latin typeface="Poppins"/>
                <a:ea typeface="Poppins"/>
                <a:cs typeface="Poppins"/>
                <a:sym typeface="Poppins"/>
              </a:rPr>
              <a:t>Potential for business growth and increased customer satisfaction.</a:t>
            </a:r>
          </a:p>
        </p:txBody>
      </p:sp>
      <p:sp>
        <p:nvSpPr>
          <p:cNvPr name="TextBox 37" id="37"/>
          <p:cNvSpPr txBox="true"/>
          <p:nvPr/>
        </p:nvSpPr>
        <p:spPr>
          <a:xfrm rot="0">
            <a:off x="1810654" y="2926811"/>
            <a:ext cx="15327486" cy="1645114"/>
          </a:xfrm>
          <a:prstGeom prst="rect">
            <a:avLst/>
          </a:prstGeom>
        </p:spPr>
        <p:txBody>
          <a:bodyPr anchor="t" rtlCol="false" tIns="0" lIns="0" bIns="0" rIns="0">
            <a:spAutoFit/>
          </a:bodyPr>
          <a:lstStyle/>
          <a:p>
            <a:pPr algn="l" marL="669296" indent="-334648" lvl="1">
              <a:lnSpc>
                <a:spcPts val="4340"/>
              </a:lnSpc>
              <a:buFont typeface="Arial"/>
              <a:buChar char="•"/>
            </a:pPr>
            <a:r>
              <a:rPr lang="en-US" sz="3100">
                <a:solidFill>
                  <a:srgbClr val="000000"/>
                </a:solidFill>
                <a:latin typeface="Poppins"/>
                <a:ea typeface="Poppins"/>
                <a:cs typeface="Poppins"/>
                <a:sym typeface="Poppins"/>
              </a:rPr>
              <a:t>Solves the issue of manual feedback collection.</a:t>
            </a:r>
          </a:p>
          <a:p>
            <a:pPr algn="l" marL="669296" indent="-334648" lvl="1">
              <a:lnSpc>
                <a:spcPts val="4340"/>
              </a:lnSpc>
              <a:buFont typeface="Arial"/>
              <a:buChar char="•"/>
            </a:pPr>
            <a:r>
              <a:rPr lang="en-US" sz="3100">
                <a:solidFill>
                  <a:srgbClr val="000000"/>
                </a:solidFill>
                <a:latin typeface="Poppins"/>
                <a:ea typeface="Poppins"/>
                <a:cs typeface="Poppins"/>
                <a:sym typeface="Poppins"/>
              </a:rPr>
              <a:t>Provides actionable insights to improve customer experience.</a:t>
            </a:r>
          </a:p>
          <a:p>
            <a:pPr algn="l" marL="669296" indent="-334648" lvl="1">
              <a:lnSpc>
                <a:spcPts val="4340"/>
              </a:lnSpc>
              <a:buFont typeface="Arial"/>
              <a:buChar char="•"/>
            </a:pPr>
            <a:r>
              <a:rPr lang="en-US" sz="3100">
                <a:solidFill>
                  <a:srgbClr val="000000"/>
                </a:solidFill>
                <a:latin typeface="Poppins"/>
                <a:ea typeface="Poppins"/>
                <a:cs typeface="Poppins"/>
                <a:sym typeface="Poppins"/>
              </a:rPr>
              <a:t>Enhances customer engagement through timely follow-ups.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DAGMArS-bIg</dc:identifier>
  <dcterms:modified xsi:type="dcterms:W3CDTF">2011-08-01T06:04:30Z</dcterms:modified>
  <cp:revision>1</cp:revision>
  <dc:title>Colorful Playful Modern Professional Pitch Deck Presentation</dc:title>
</cp:coreProperties>
</file>